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0" r:id="rId2"/>
  </p:sldMasterIdLst>
  <p:notesMasterIdLst>
    <p:notesMasterId r:id="rId18"/>
  </p:notesMasterIdLst>
  <p:sldIdLst>
    <p:sldId id="260" r:id="rId3"/>
    <p:sldId id="259" r:id="rId4"/>
    <p:sldId id="272" r:id="rId5"/>
    <p:sldId id="273" r:id="rId6"/>
    <p:sldId id="263" r:id="rId7"/>
    <p:sldId id="276" r:id="rId8"/>
    <p:sldId id="264" r:id="rId9"/>
    <p:sldId id="277" r:id="rId10"/>
    <p:sldId id="265" r:id="rId11"/>
    <p:sldId id="278" r:id="rId12"/>
    <p:sldId id="279" r:id="rId13"/>
    <p:sldId id="266" r:id="rId14"/>
    <p:sldId id="267" r:id="rId15"/>
    <p:sldId id="280" r:id="rId16"/>
    <p:sldId id="26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11/26/2024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2053139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2CC11C6-68B0-4F02-A6C2-636D72D501A3}"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9C319-C6B1-4FD7-8CC0-44B50EFA30C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CC11C6-68B0-4F02-A6C2-636D72D501A3}"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9C319-C6B1-4FD7-8CC0-44B50EFA30C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CC11C6-68B0-4F02-A6C2-636D72D501A3}"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9C319-C6B1-4FD7-8CC0-44B50EFA30C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AF4527B-1E9A-4F73-A504-5EB77C04EE74}" type="datetimeFigureOut">
              <a:rPr lang="en-US" smtClean="0">
                <a:solidFill>
                  <a:prstClr val="black">
                    <a:tint val="75000"/>
                  </a:prstClr>
                </a:solidFill>
              </a:rPr>
              <a:pPr/>
              <a:t>11/26/2024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68D42D-55C6-46E8-B28B-6AC55B8616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503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F4527B-1E9A-4F73-A504-5EB77C04EE74}" type="datetimeFigureOut">
              <a:rPr lang="en-US" smtClean="0">
                <a:solidFill>
                  <a:prstClr val="black">
                    <a:tint val="75000"/>
                  </a:prstClr>
                </a:solidFill>
              </a:rPr>
              <a:pPr/>
              <a:t>11/26/2024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68D42D-55C6-46E8-B28B-6AC55B8616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801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F4527B-1E9A-4F73-A504-5EB77C04EE74}" type="datetimeFigureOut">
              <a:rPr lang="en-US" smtClean="0">
                <a:solidFill>
                  <a:prstClr val="black">
                    <a:tint val="75000"/>
                  </a:prstClr>
                </a:solidFill>
              </a:rPr>
              <a:pPr/>
              <a:t>11/26/2024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68D42D-55C6-46E8-B28B-6AC55B8616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4332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F4527B-1E9A-4F73-A504-5EB77C04EE74}" type="datetimeFigureOut">
              <a:rPr lang="en-US" smtClean="0">
                <a:solidFill>
                  <a:prstClr val="black">
                    <a:tint val="75000"/>
                  </a:prstClr>
                </a:solidFill>
              </a:rPr>
              <a:pPr/>
              <a:t>11/26/2024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68D42D-55C6-46E8-B28B-6AC55B8616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0595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F4527B-1E9A-4F73-A504-5EB77C04EE74}" type="datetimeFigureOut">
              <a:rPr lang="en-US" smtClean="0">
                <a:solidFill>
                  <a:prstClr val="black">
                    <a:tint val="75000"/>
                  </a:prstClr>
                </a:solidFill>
              </a:rPr>
              <a:pPr/>
              <a:t>11/26/2024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C68D42D-55C6-46E8-B28B-6AC55B8616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865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F4527B-1E9A-4F73-A504-5EB77C04EE74}" type="datetimeFigureOut">
              <a:rPr lang="en-US" smtClean="0">
                <a:solidFill>
                  <a:prstClr val="black">
                    <a:tint val="75000"/>
                  </a:prstClr>
                </a:solidFill>
              </a:rPr>
              <a:pPr/>
              <a:t>11/26/2024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C68D42D-55C6-46E8-B28B-6AC55B8616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7701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F4527B-1E9A-4F73-A504-5EB77C04EE74}" type="datetimeFigureOut">
              <a:rPr lang="en-US" smtClean="0">
                <a:solidFill>
                  <a:prstClr val="black">
                    <a:tint val="75000"/>
                  </a:prstClr>
                </a:solidFill>
              </a:rPr>
              <a:pPr/>
              <a:t>11/26/2024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C68D42D-55C6-46E8-B28B-6AC55B8616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838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F4527B-1E9A-4F73-A504-5EB77C04EE74}" type="datetimeFigureOut">
              <a:rPr lang="en-US" smtClean="0">
                <a:solidFill>
                  <a:prstClr val="black">
                    <a:tint val="75000"/>
                  </a:prstClr>
                </a:solidFill>
              </a:rPr>
              <a:pPr/>
              <a:t>11/26/2024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68D42D-55C6-46E8-B28B-6AC55B8616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588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CC11C6-68B0-4F02-A6C2-636D72D501A3}"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9C319-C6B1-4FD7-8CC0-44B50EFA30C0}"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F4527B-1E9A-4F73-A504-5EB77C04EE74}" type="datetimeFigureOut">
              <a:rPr lang="en-US" smtClean="0">
                <a:solidFill>
                  <a:prstClr val="black">
                    <a:tint val="75000"/>
                  </a:prstClr>
                </a:solidFill>
              </a:rPr>
              <a:pPr/>
              <a:t>11/26/2024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68D42D-55C6-46E8-B28B-6AC55B8616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771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F4527B-1E9A-4F73-A504-5EB77C04EE74}" type="datetimeFigureOut">
              <a:rPr lang="en-US" smtClean="0">
                <a:solidFill>
                  <a:prstClr val="black">
                    <a:tint val="75000"/>
                  </a:prstClr>
                </a:solidFill>
              </a:rPr>
              <a:pPr/>
              <a:t>11/26/2024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68D42D-55C6-46E8-B28B-6AC55B8616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40079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F4527B-1E9A-4F73-A504-5EB77C04EE74}" type="datetimeFigureOut">
              <a:rPr lang="en-US" smtClean="0">
                <a:solidFill>
                  <a:prstClr val="black">
                    <a:tint val="75000"/>
                  </a:prstClr>
                </a:solidFill>
              </a:rPr>
              <a:pPr/>
              <a:t>11/26/2024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68D42D-55C6-46E8-B28B-6AC55B8616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297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CC11C6-68B0-4F02-A6C2-636D72D501A3}"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9C319-C6B1-4FD7-8CC0-44B50EFA30C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CC11C6-68B0-4F02-A6C2-636D72D501A3}"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9C319-C6B1-4FD7-8CC0-44B50EFA30C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CC11C6-68B0-4F02-A6C2-636D72D501A3}" type="datetimeFigureOut">
              <a:rPr lang="en-US" smtClean="0"/>
              <a:t>11/26/2024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D9C319-C6B1-4FD7-8CC0-44B50EFA30C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CC11C6-68B0-4F02-A6C2-636D72D501A3}" type="datetimeFigureOut">
              <a:rPr lang="en-US" smtClean="0"/>
              <a:t>11/26/2024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D9C319-C6B1-4FD7-8CC0-44B50EFA30C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CC11C6-68B0-4F02-A6C2-636D72D501A3}" type="datetimeFigureOut">
              <a:rPr lang="en-US" smtClean="0"/>
              <a:t>11/26/2024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D9C319-C6B1-4FD7-8CC0-44B50EFA30C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CC11C6-68B0-4F02-A6C2-636D72D501A3}"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9C319-C6B1-4FD7-8CC0-44B50EFA30C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CC11C6-68B0-4F02-A6C2-636D72D501A3}"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9C319-C6B1-4FD7-8CC0-44B50EFA30C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CC11C6-68B0-4F02-A6C2-636D72D501A3}" type="datetimeFigureOut">
              <a:rPr lang="en-US" smtClean="0"/>
              <a:t>11/26/2024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D9C319-C6B1-4FD7-8CC0-44B50EFA30C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F4527B-1E9A-4F73-A504-5EB77C04EE74}" type="datetimeFigureOut">
              <a:rPr lang="en-US" smtClean="0">
                <a:solidFill>
                  <a:prstClr val="black">
                    <a:tint val="75000"/>
                  </a:prstClr>
                </a:solidFill>
              </a:rPr>
              <a:pPr/>
              <a:t>11/26/2024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8D42D-55C6-46E8-B28B-6AC55B8616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38767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b="16252"/>
          <a:stretch/>
        </p:blipFill>
        <p:spPr>
          <a:xfrm>
            <a:off x="1043608" y="548680"/>
            <a:ext cx="6912767" cy="4341975"/>
          </a:xfrm>
          <a:prstGeom prst="rect">
            <a:avLst/>
          </a:prstGeom>
        </p:spPr>
      </p:pic>
      <p:sp>
        <p:nvSpPr>
          <p:cNvPr id="4" name="TextBox 3"/>
          <p:cNvSpPr txBox="1"/>
          <p:nvPr/>
        </p:nvSpPr>
        <p:spPr>
          <a:xfrm>
            <a:off x="648072" y="5301207"/>
            <a:ext cx="8820472" cy="646331"/>
          </a:xfrm>
          <a:prstGeom prst="rect">
            <a:avLst/>
          </a:prstGeom>
          <a:noFill/>
        </p:spPr>
        <p:txBody>
          <a:bodyPr wrap="square" rtlCol="0">
            <a:spAutoFit/>
          </a:bodyPr>
          <a:lstStyle/>
          <a:p>
            <a:r>
              <a:rPr lang="en-US" sz="3600" b="1">
                <a:latin typeface="UTM Avo" pitchFamily="18" charset="0"/>
              </a:rPr>
              <a:t>Mẹ vuốt tóc và buộc nơ cho Hà.</a:t>
            </a:r>
          </a:p>
        </p:txBody>
      </p:sp>
      <p:sp>
        <p:nvSpPr>
          <p:cNvPr id="5" name="TextBox 4"/>
          <p:cNvSpPr txBox="1"/>
          <p:nvPr/>
        </p:nvSpPr>
        <p:spPr>
          <a:xfrm>
            <a:off x="4625574" y="5302949"/>
            <a:ext cx="1602610" cy="646331"/>
          </a:xfrm>
          <a:prstGeom prst="rect">
            <a:avLst/>
          </a:prstGeom>
          <a:noFill/>
        </p:spPr>
        <p:txBody>
          <a:bodyPr wrap="square" rtlCol="0">
            <a:spAutoFit/>
          </a:bodyPr>
          <a:lstStyle/>
          <a:p>
            <a:r>
              <a:rPr lang="en-US" sz="3600" b="1">
                <a:solidFill>
                  <a:srgbClr val="FF0000"/>
                </a:solidFill>
                <a:latin typeface="UTM Avo" pitchFamily="18" charset="0"/>
              </a:rPr>
              <a:t>uôc</a:t>
            </a:r>
          </a:p>
        </p:txBody>
      </p:sp>
      <p:sp>
        <p:nvSpPr>
          <p:cNvPr id="6" name="TextBox 5"/>
          <p:cNvSpPr txBox="1"/>
          <p:nvPr/>
        </p:nvSpPr>
        <p:spPr>
          <a:xfrm>
            <a:off x="1763688" y="5301207"/>
            <a:ext cx="1602610" cy="646331"/>
          </a:xfrm>
          <a:prstGeom prst="rect">
            <a:avLst/>
          </a:prstGeom>
          <a:noFill/>
        </p:spPr>
        <p:txBody>
          <a:bodyPr wrap="square" rtlCol="0">
            <a:spAutoFit/>
          </a:bodyPr>
          <a:lstStyle/>
          <a:p>
            <a:r>
              <a:rPr lang="en-US" sz="3600" b="1">
                <a:solidFill>
                  <a:srgbClr val="FF0000"/>
                </a:solidFill>
                <a:latin typeface="UTM Avo" pitchFamily="18" charset="0"/>
              </a:rPr>
              <a:t>uôt</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1840" y="1268760"/>
            <a:ext cx="4176464" cy="830997"/>
          </a:xfrm>
          <a:prstGeom prst="rect">
            <a:avLst/>
          </a:prstGeom>
          <a:noFill/>
        </p:spPr>
        <p:txBody>
          <a:bodyPr wrap="square" rtlCol="0">
            <a:spAutoFit/>
          </a:bodyPr>
          <a:lstStyle/>
          <a:p>
            <a:r>
              <a:rPr lang="en-US" sz="4800" b="1">
                <a:solidFill>
                  <a:prstClr val="black"/>
                </a:solidFill>
                <a:latin typeface="UTM Avo" pitchFamily="18" charset="0"/>
              </a:rPr>
              <a:t>ngọn đuốc</a:t>
            </a:r>
          </a:p>
        </p:txBody>
      </p:sp>
      <p:sp>
        <p:nvSpPr>
          <p:cNvPr id="3" name="TextBox 2"/>
          <p:cNvSpPr txBox="1"/>
          <p:nvPr/>
        </p:nvSpPr>
        <p:spPr>
          <a:xfrm>
            <a:off x="3131840" y="2924944"/>
            <a:ext cx="4608512" cy="830997"/>
          </a:xfrm>
          <a:prstGeom prst="rect">
            <a:avLst/>
          </a:prstGeom>
          <a:noFill/>
        </p:spPr>
        <p:txBody>
          <a:bodyPr wrap="square" rtlCol="0">
            <a:spAutoFit/>
          </a:bodyPr>
          <a:lstStyle/>
          <a:p>
            <a:r>
              <a:rPr lang="en-US" sz="4800" b="1">
                <a:solidFill>
                  <a:prstClr val="black"/>
                </a:solidFill>
                <a:latin typeface="UTM Avo" pitchFamily="18" charset="0"/>
              </a:rPr>
              <a:t>viên thuốc</a:t>
            </a:r>
          </a:p>
        </p:txBody>
      </p:sp>
      <p:sp>
        <p:nvSpPr>
          <p:cNvPr id="4" name="TextBox 3"/>
          <p:cNvSpPr txBox="1"/>
          <p:nvPr/>
        </p:nvSpPr>
        <p:spPr>
          <a:xfrm>
            <a:off x="2987824" y="4509120"/>
            <a:ext cx="4145770" cy="830997"/>
          </a:xfrm>
          <a:prstGeom prst="rect">
            <a:avLst/>
          </a:prstGeom>
          <a:noFill/>
        </p:spPr>
        <p:txBody>
          <a:bodyPr wrap="square" rtlCol="0">
            <a:spAutoFit/>
          </a:bodyPr>
          <a:lstStyle/>
          <a:p>
            <a:r>
              <a:rPr lang="en-US" sz="4800" b="1">
                <a:solidFill>
                  <a:prstClr val="black"/>
                </a:solidFill>
                <a:latin typeface="UTM Avo" pitchFamily="18" charset="0"/>
              </a:rPr>
              <a:t>con chuột</a:t>
            </a:r>
          </a:p>
        </p:txBody>
      </p:sp>
    </p:spTree>
    <p:extLst>
      <p:ext uri="{BB962C8B-B14F-4D97-AF65-F5344CB8AC3E}">
        <p14:creationId xmlns:p14="http://schemas.microsoft.com/office/powerpoint/2010/main" val="730030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57200"/>
            <a:ext cx="12557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a:spLocks noChangeArrowheads="1"/>
          </p:cNvSpPr>
          <p:nvPr/>
        </p:nvSpPr>
        <p:spPr bwMode="auto">
          <a:xfrm>
            <a:off x="4509770" y="547254"/>
            <a:ext cx="32135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5400" b="1">
                <a:solidFill>
                  <a:srgbClr val="FF0000"/>
                </a:solidFill>
                <a:latin typeface="UTM Avo" pitchFamily="18" charset="0"/>
              </a:rPr>
              <a:t>uôt</a:t>
            </a:r>
          </a:p>
        </p:txBody>
      </p:sp>
      <p:graphicFrame>
        <p:nvGraphicFramePr>
          <p:cNvPr id="23" name="Table 2"/>
          <p:cNvGraphicFramePr>
            <a:graphicFrameLocks noGrp="1"/>
          </p:cNvGraphicFramePr>
          <p:nvPr>
            <p:extLst>
              <p:ext uri="{D42A27DB-BD31-4B8C-83A1-F6EECF244321}">
                <p14:modId xmlns:p14="http://schemas.microsoft.com/office/powerpoint/2010/main" val="3347246370"/>
              </p:ext>
            </p:extLst>
          </p:nvPr>
        </p:nvGraphicFramePr>
        <p:xfrm>
          <a:off x="3106417" y="1700808"/>
          <a:ext cx="3233422" cy="1128713"/>
        </p:xfrm>
        <a:graphic>
          <a:graphicData uri="http://schemas.openxmlformats.org/drawingml/2006/table">
            <a:tbl>
              <a:tblPr firstRow="1" bandRow="1"/>
              <a:tblGrid>
                <a:gridCol w="1616711">
                  <a:extLst>
                    <a:ext uri="{9D8B030D-6E8A-4147-A177-3AD203B41FA5}">
                      <a16:colId xmlns:a16="http://schemas.microsoft.com/office/drawing/2014/main" xmlns="" val="20000"/>
                    </a:ext>
                  </a:extLst>
                </a:gridCol>
                <a:gridCol w="1616711">
                  <a:extLst>
                    <a:ext uri="{9D8B030D-6E8A-4147-A177-3AD203B41FA5}">
                      <a16:colId xmlns:a16="http://schemas.microsoft.com/office/drawing/2014/main" xmlns="" val="20001"/>
                    </a:ext>
                  </a:extLst>
                </a:gridCol>
              </a:tblGrid>
              <a:tr h="112871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US" sz="3600" dirty="0">
                        <a:solidFill>
                          <a:schemeClr val="tx1"/>
                        </a:solidFill>
                        <a:latin typeface=".VnAvant" panose="020B7200000000000000" pitchFamily="34" charset="0"/>
                        <a:cs typeface=".VnAvant" panose="020B7200000000000000" pitchFamily="34" charset="0"/>
                      </a:endParaRPr>
                    </a:p>
                  </a:txBody>
                  <a:tcPr marL="68572" marR="68572" marT="34295" marB="3429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lumMod val="40000"/>
                        <a:lumOff val="60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US" sz="3600" dirty="0">
                        <a:solidFill>
                          <a:srgbClr val="FF0000"/>
                        </a:solidFill>
                        <a:latin typeface=".VnAvant" panose="020B7200000000000000" pitchFamily="34" charset="0"/>
                        <a:cs typeface=".VnAvant" panose="020B7200000000000000" pitchFamily="34" charset="0"/>
                      </a:endParaRPr>
                    </a:p>
                  </a:txBody>
                  <a:tcPr marL="68572" marR="68572" marT="34295" marB="3429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lumMod val="40000"/>
                        <a:lumOff val="60000"/>
                      </a:srgbClr>
                    </a:solidFill>
                  </a:tcPr>
                </a:tc>
                <a:extLst>
                  <a:ext uri="{0D108BD9-81ED-4DB2-BD59-A6C34878D82A}">
                    <a16:rowId xmlns:a16="http://schemas.microsoft.com/office/drawing/2014/main" xmlns="" val="10000"/>
                  </a:ext>
                </a:extLst>
              </a:tr>
            </a:tbl>
          </a:graphicData>
        </a:graphic>
      </p:graphicFrame>
      <p:sp>
        <p:nvSpPr>
          <p:cNvPr id="24" name="Rectangle 23"/>
          <p:cNvSpPr/>
          <p:nvPr/>
        </p:nvSpPr>
        <p:spPr>
          <a:xfrm>
            <a:off x="3106420" y="2852936"/>
            <a:ext cx="3233420" cy="1128712"/>
          </a:xfrm>
          <a:prstGeom prst="rect">
            <a:avLst/>
          </a:prstGeom>
          <a:solidFill>
            <a:srgbClr val="5B9BD5">
              <a:lumMod val="40000"/>
              <a:lumOff val="60000"/>
            </a:srgbClr>
          </a:solidFill>
          <a:ln w="12700" cap="flat" cmpd="sng" algn="ctr">
            <a:noFill/>
            <a:prstDash val="solid"/>
            <a:miter lim="800000"/>
          </a:ln>
          <a:effectLst/>
        </p:spPr>
        <p:txBody>
          <a:bodyPr anchor="ctr"/>
          <a:lstStyle/>
          <a:p>
            <a:pPr algn="ctr" defTabSz="685800" eaLnBrk="1" fontAlgn="auto" hangingPunct="1">
              <a:spcBef>
                <a:spcPts val="0"/>
              </a:spcBef>
              <a:spcAft>
                <a:spcPts val="0"/>
              </a:spcAft>
              <a:defRPr/>
            </a:pPr>
            <a:endParaRPr lang="en-US" sz="3600" b="1" kern="0" dirty="0" err="1">
              <a:solidFill>
                <a:prstClr val="black"/>
              </a:solidFill>
              <a:latin typeface=".VnAvant" panose="020B7200000000000000" pitchFamily="34" charset="0"/>
              <a:cs typeface=".VnAvant" panose="020B7200000000000000" pitchFamily="34" charset="0"/>
            </a:endParaRPr>
          </a:p>
        </p:txBody>
      </p:sp>
      <p:sp>
        <p:nvSpPr>
          <p:cNvPr id="2" name="TextBox 1"/>
          <p:cNvSpPr txBox="1"/>
          <p:nvPr/>
        </p:nvSpPr>
        <p:spPr>
          <a:xfrm>
            <a:off x="3235510" y="1848470"/>
            <a:ext cx="1160780" cy="923330"/>
          </a:xfrm>
          <a:prstGeom prst="rect">
            <a:avLst/>
          </a:prstGeom>
          <a:noFill/>
        </p:spPr>
        <p:txBody>
          <a:bodyPr wrap="square">
            <a:spAutoFit/>
          </a:bodyPr>
          <a:lstStyle/>
          <a:p>
            <a:pPr algn="ctr" eaLnBrk="1" fontAlgn="auto" hangingPunct="1">
              <a:spcBef>
                <a:spcPts val="0"/>
              </a:spcBef>
              <a:spcAft>
                <a:spcPts val="0"/>
              </a:spcAft>
              <a:defRPr/>
            </a:pPr>
            <a:r>
              <a:rPr lang="en-US" sz="5400" b="1">
                <a:solidFill>
                  <a:prstClr val="black"/>
                </a:solidFill>
                <a:latin typeface="VNI-Avo" pitchFamily="2" charset="0"/>
              </a:rPr>
              <a:t>b</a:t>
            </a:r>
            <a:endParaRPr lang="en-US" sz="5400" b="1" dirty="0">
              <a:solidFill>
                <a:prstClr val="black"/>
              </a:solidFill>
              <a:latin typeface="VNI-Avo" pitchFamily="2" charset="0"/>
            </a:endParaRPr>
          </a:p>
        </p:txBody>
      </p:sp>
      <p:sp>
        <p:nvSpPr>
          <p:cNvPr id="25" name="TextBox 24"/>
          <p:cNvSpPr txBox="1"/>
          <p:nvPr/>
        </p:nvSpPr>
        <p:spPr>
          <a:xfrm>
            <a:off x="4283968" y="1914868"/>
            <a:ext cx="2440082" cy="923330"/>
          </a:xfrm>
          <a:prstGeom prst="rect">
            <a:avLst/>
          </a:prstGeom>
          <a:noFill/>
        </p:spPr>
        <p:txBody>
          <a:bodyPr wrap="square">
            <a:spAutoFit/>
          </a:bodyPr>
          <a:lstStyle/>
          <a:p>
            <a:pPr algn="ctr" eaLnBrk="1" fontAlgn="auto" hangingPunct="1">
              <a:spcBef>
                <a:spcPts val="0"/>
              </a:spcBef>
              <a:spcAft>
                <a:spcPts val="0"/>
              </a:spcAft>
              <a:defRPr/>
            </a:pPr>
            <a:r>
              <a:rPr lang="en-US" sz="5400" b="1">
                <a:solidFill>
                  <a:srgbClr val="FF0000"/>
                </a:solidFill>
                <a:latin typeface="UTM Avo" pitchFamily="18" charset="0"/>
              </a:rPr>
              <a:t>uôc</a:t>
            </a:r>
            <a:endParaRPr lang="en-US" sz="5400" b="1" dirty="0">
              <a:solidFill>
                <a:srgbClr val="FF0000"/>
              </a:solidFill>
              <a:latin typeface="UTM Avo" pitchFamily="18" charset="0"/>
            </a:endParaRPr>
          </a:p>
        </p:txBody>
      </p:sp>
      <p:sp>
        <p:nvSpPr>
          <p:cNvPr id="27" name="TextBox 26"/>
          <p:cNvSpPr txBox="1"/>
          <p:nvPr/>
        </p:nvSpPr>
        <p:spPr>
          <a:xfrm>
            <a:off x="724308" y="4077072"/>
            <a:ext cx="7664116" cy="707886"/>
          </a:xfrm>
          <a:prstGeom prst="rect">
            <a:avLst/>
          </a:prstGeom>
          <a:solidFill>
            <a:schemeClr val="accent6">
              <a:lumMod val="40000"/>
              <a:lumOff val="60000"/>
            </a:schemeClr>
          </a:solidFill>
          <a:ln>
            <a:noFill/>
          </a:ln>
        </p:spPr>
        <p:txBody>
          <a:bodyPr wrap="square">
            <a:spAutoFit/>
          </a:bodyPr>
          <a:lstStyle/>
          <a:p>
            <a:pPr algn="ctr" eaLnBrk="1" fontAlgn="auto" hangingPunct="1">
              <a:spcBef>
                <a:spcPts val="0"/>
              </a:spcBef>
              <a:spcAft>
                <a:spcPts val="0"/>
              </a:spcAft>
              <a:defRPr/>
            </a:pPr>
            <a:r>
              <a:rPr lang="en-US" sz="4000" b="1">
                <a:solidFill>
                  <a:prstClr val="black"/>
                </a:solidFill>
                <a:latin typeface="UTM Avo" pitchFamily="18" charset="0"/>
              </a:rPr>
              <a:t>cuốc    luộc    ruốc    thuộc</a:t>
            </a:r>
            <a:endParaRPr lang="en-US" sz="4000" b="1" dirty="0">
              <a:solidFill>
                <a:prstClr val="black"/>
              </a:solidFill>
              <a:latin typeface="UTM Avo" pitchFamily="18" charset="0"/>
            </a:endParaRPr>
          </a:p>
        </p:txBody>
      </p:sp>
      <p:sp>
        <p:nvSpPr>
          <p:cNvPr id="19" name="TextBox 18"/>
          <p:cNvSpPr txBox="1"/>
          <p:nvPr/>
        </p:nvSpPr>
        <p:spPr>
          <a:xfrm>
            <a:off x="2026920" y="540327"/>
            <a:ext cx="1676400" cy="923330"/>
          </a:xfrm>
          <a:prstGeom prst="rect">
            <a:avLst/>
          </a:prstGeom>
          <a:noFill/>
        </p:spPr>
        <p:txBody>
          <a:bodyPr>
            <a:spAutoFit/>
          </a:bodyPr>
          <a:lstStyle/>
          <a:p>
            <a:pPr algn="ctr" eaLnBrk="1" fontAlgn="auto" hangingPunct="1">
              <a:spcBef>
                <a:spcPts val="0"/>
              </a:spcBef>
              <a:spcAft>
                <a:spcPts val="0"/>
              </a:spcAft>
              <a:defRPr/>
            </a:pPr>
            <a:r>
              <a:rPr lang="en-US" sz="5400" b="1">
                <a:solidFill>
                  <a:srgbClr val="FF0000"/>
                </a:solidFill>
                <a:latin typeface="UTM Avo" pitchFamily="18" charset="0"/>
              </a:rPr>
              <a:t>uôc</a:t>
            </a:r>
            <a:endParaRPr lang="en-US" sz="5400" b="1" dirty="0">
              <a:solidFill>
                <a:srgbClr val="FF0000"/>
              </a:solidFill>
              <a:latin typeface="VNI-Avo" pitchFamily="2" charset="0"/>
            </a:endParaRPr>
          </a:p>
        </p:txBody>
      </p:sp>
      <p:sp>
        <p:nvSpPr>
          <p:cNvPr id="36" name="TextBox 35"/>
          <p:cNvSpPr txBox="1"/>
          <p:nvPr/>
        </p:nvSpPr>
        <p:spPr>
          <a:xfrm>
            <a:off x="724307" y="5025370"/>
            <a:ext cx="7664117" cy="707886"/>
          </a:xfrm>
          <a:prstGeom prst="rect">
            <a:avLst/>
          </a:prstGeom>
          <a:solidFill>
            <a:schemeClr val="accent6">
              <a:lumMod val="40000"/>
              <a:lumOff val="60000"/>
            </a:schemeClr>
          </a:solidFill>
          <a:ln>
            <a:noFill/>
          </a:ln>
        </p:spPr>
        <p:txBody>
          <a:bodyPr wrap="square">
            <a:spAutoFit/>
          </a:bodyPr>
          <a:lstStyle/>
          <a:p>
            <a:pPr algn="ctr" eaLnBrk="1" fontAlgn="auto" hangingPunct="1">
              <a:spcBef>
                <a:spcPts val="0"/>
              </a:spcBef>
              <a:spcAft>
                <a:spcPts val="0"/>
              </a:spcAft>
              <a:defRPr/>
            </a:pPr>
            <a:r>
              <a:rPr lang="en-US" sz="4000" b="1">
                <a:solidFill>
                  <a:prstClr val="black"/>
                </a:solidFill>
                <a:latin typeface="UTM Avo" pitchFamily="18" charset="0"/>
              </a:rPr>
              <a:t>buốt     muốt     ruột     tuột    </a:t>
            </a:r>
            <a:endParaRPr lang="en-US" sz="4000" b="1" dirty="0">
              <a:solidFill>
                <a:prstClr val="black"/>
              </a:solidFill>
              <a:latin typeface="UTM Avo" pitchFamily="18" charset="0"/>
            </a:endParaRPr>
          </a:p>
        </p:txBody>
      </p:sp>
      <p:sp>
        <p:nvSpPr>
          <p:cNvPr id="3" name="TextBox 2"/>
          <p:cNvSpPr txBox="1"/>
          <p:nvPr/>
        </p:nvSpPr>
        <p:spPr>
          <a:xfrm>
            <a:off x="3779912" y="2937718"/>
            <a:ext cx="2397576" cy="923330"/>
          </a:xfrm>
          <a:prstGeom prst="rect">
            <a:avLst/>
          </a:prstGeom>
          <a:noFill/>
        </p:spPr>
        <p:txBody>
          <a:bodyPr wrap="square" rtlCol="0">
            <a:spAutoFit/>
          </a:bodyPr>
          <a:lstStyle/>
          <a:p>
            <a:r>
              <a:rPr lang="en-US" sz="5400" b="1">
                <a:latin typeface="UTM Avo" pitchFamily="18" charset="0"/>
              </a:rPr>
              <a:t>buộc</a:t>
            </a:r>
          </a:p>
        </p:txBody>
      </p:sp>
      <p:sp>
        <p:nvSpPr>
          <p:cNvPr id="28" name="TextBox 27"/>
          <p:cNvSpPr txBox="1"/>
          <p:nvPr/>
        </p:nvSpPr>
        <p:spPr>
          <a:xfrm>
            <a:off x="3815900" y="2955627"/>
            <a:ext cx="2440082" cy="923330"/>
          </a:xfrm>
          <a:prstGeom prst="rect">
            <a:avLst/>
          </a:prstGeom>
          <a:noFill/>
        </p:spPr>
        <p:txBody>
          <a:bodyPr wrap="square">
            <a:spAutoFit/>
          </a:bodyPr>
          <a:lstStyle/>
          <a:p>
            <a:pPr algn="ctr" eaLnBrk="1" fontAlgn="auto" hangingPunct="1">
              <a:spcBef>
                <a:spcPts val="0"/>
              </a:spcBef>
              <a:spcAft>
                <a:spcPts val="0"/>
              </a:spcAft>
              <a:defRPr/>
            </a:pPr>
            <a:r>
              <a:rPr lang="en-US" sz="5400" b="1">
                <a:solidFill>
                  <a:srgbClr val="FF0000"/>
                </a:solidFill>
                <a:latin typeface="UTM Avo" pitchFamily="18" charset="0"/>
              </a:rPr>
              <a:t>uôc</a:t>
            </a:r>
            <a:endParaRPr lang="en-US" sz="5400" b="1" dirty="0">
              <a:solidFill>
                <a:srgbClr val="FF0000"/>
              </a:solidFill>
              <a:latin typeface="UTM Avo" pitchFamily="18" charset="0"/>
            </a:endParaRPr>
          </a:p>
        </p:txBody>
      </p:sp>
      <p:sp>
        <p:nvSpPr>
          <p:cNvPr id="22" name="TextBox 21"/>
          <p:cNvSpPr txBox="1"/>
          <p:nvPr/>
        </p:nvSpPr>
        <p:spPr>
          <a:xfrm>
            <a:off x="-108520" y="5949280"/>
            <a:ext cx="9324526" cy="707886"/>
          </a:xfrm>
          <a:prstGeom prst="rect">
            <a:avLst/>
          </a:prstGeom>
          <a:solidFill>
            <a:schemeClr val="accent6">
              <a:lumMod val="40000"/>
              <a:lumOff val="60000"/>
            </a:schemeClr>
          </a:solidFill>
          <a:ln>
            <a:noFill/>
          </a:ln>
        </p:spPr>
        <p:txBody>
          <a:bodyPr wrap="square">
            <a:spAutoFit/>
          </a:bodyPr>
          <a:lstStyle/>
          <a:p>
            <a:pPr algn="ctr" eaLnBrk="1" fontAlgn="auto" hangingPunct="1">
              <a:spcBef>
                <a:spcPts val="0"/>
              </a:spcBef>
              <a:spcAft>
                <a:spcPts val="0"/>
              </a:spcAft>
              <a:defRPr/>
            </a:pPr>
            <a:r>
              <a:rPr lang="en-US" sz="4000" b="1">
                <a:solidFill>
                  <a:prstClr val="black"/>
                </a:solidFill>
                <a:latin typeface="UTM Avo" pitchFamily="18" charset="0"/>
              </a:rPr>
              <a:t>ngọn đuốc  viên thuốc  con chuột</a:t>
            </a:r>
            <a:endParaRPr lang="en-US" sz="4000" b="1" dirty="0">
              <a:solidFill>
                <a:prstClr val="black"/>
              </a:solidFill>
              <a:latin typeface="UTM Avo" pitchFamily="18" charset="0"/>
            </a:endParaRPr>
          </a:p>
        </p:txBody>
      </p:sp>
    </p:spTree>
    <p:extLst>
      <p:ext uri="{BB962C8B-B14F-4D97-AF65-F5344CB8AC3E}">
        <p14:creationId xmlns:p14="http://schemas.microsoft.com/office/powerpoint/2010/main" val="1507135383"/>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r="81966" b="71405"/>
          <a:stretch/>
        </p:blipFill>
        <p:spPr>
          <a:xfrm>
            <a:off x="395536" y="0"/>
            <a:ext cx="1376536" cy="1235433"/>
          </a:xfrm>
          <a:prstGeom prst="rect">
            <a:avLst/>
          </a:prstGeom>
        </p:spPr>
      </p:pic>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b="30578"/>
          <a:stretch/>
        </p:blipFill>
        <p:spPr>
          <a:xfrm>
            <a:off x="971600" y="548680"/>
            <a:ext cx="7272808" cy="3649247"/>
          </a:xfrm>
          <a:prstGeom prst="rect">
            <a:avLst/>
          </a:prstGeom>
        </p:spPr>
      </p:pic>
      <p:sp>
        <p:nvSpPr>
          <p:cNvPr id="4" name="TextBox 3"/>
          <p:cNvSpPr txBox="1"/>
          <p:nvPr/>
        </p:nvSpPr>
        <p:spPr>
          <a:xfrm>
            <a:off x="107504" y="4149080"/>
            <a:ext cx="8964488" cy="2554545"/>
          </a:xfrm>
          <a:prstGeom prst="rect">
            <a:avLst/>
          </a:prstGeom>
          <a:noFill/>
        </p:spPr>
        <p:txBody>
          <a:bodyPr wrap="square" rtlCol="0">
            <a:spAutoFit/>
          </a:bodyPr>
          <a:lstStyle/>
          <a:p>
            <a:pPr algn="just"/>
            <a:r>
              <a:rPr lang="en-US" sz="2800">
                <a:latin typeface="UTM Avo" pitchFamily="18" charset="0"/>
              </a:rPr>
              <a:t>	</a:t>
            </a:r>
            <a:r>
              <a:rPr lang="en-US" sz="3200">
                <a:latin typeface="UTM Avo" pitchFamily="18" charset="0"/>
              </a:rPr>
              <a:t>Mẹ cho Hà đi công viên. Cô bé rất thích thú và hào hứng. Hà mặc váy trắng, đi giày màu hồng. Mẹ còn vuốt tóc và buộc nơ cho Hà. Mẹ bảo Hà khi đi chơi cần ăn mặc gọn gàng, lịch sự.</a:t>
            </a:r>
          </a:p>
        </p:txBody>
      </p:sp>
      <p:sp>
        <p:nvSpPr>
          <p:cNvPr id="5" name="TextBox 4"/>
          <p:cNvSpPr txBox="1"/>
          <p:nvPr/>
        </p:nvSpPr>
        <p:spPr>
          <a:xfrm>
            <a:off x="5488066" y="5133964"/>
            <a:ext cx="1153763" cy="584775"/>
          </a:xfrm>
          <a:prstGeom prst="rect">
            <a:avLst/>
          </a:prstGeom>
          <a:noFill/>
        </p:spPr>
        <p:txBody>
          <a:bodyPr wrap="square" rtlCol="0">
            <a:spAutoFit/>
          </a:bodyPr>
          <a:lstStyle/>
          <a:p>
            <a:r>
              <a:rPr lang="en-US" sz="3200">
                <a:solidFill>
                  <a:srgbClr val="FF0000"/>
                </a:solidFill>
                <a:latin typeface="UTM Avo" pitchFamily="18" charset="0"/>
              </a:rPr>
              <a:t>uôt</a:t>
            </a:r>
          </a:p>
        </p:txBody>
      </p:sp>
      <p:sp>
        <p:nvSpPr>
          <p:cNvPr id="6" name="TextBox 5"/>
          <p:cNvSpPr txBox="1"/>
          <p:nvPr/>
        </p:nvSpPr>
        <p:spPr>
          <a:xfrm>
            <a:off x="8100392" y="5130980"/>
            <a:ext cx="1153763" cy="584775"/>
          </a:xfrm>
          <a:prstGeom prst="rect">
            <a:avLst/>
          </a:prstGeom>
          <a:noFill/>
        </p:spPr>
        <p:txBody>
          <a:bodyPr wrap="square" rtlCol="0">
            <a:spAutoFit/>
          </a:bodyPr>
          <a:lstStyle/>
          <a:p>
            <a:r>
              <a:rPr lang="en-US" sz="3200" dirty="0" err="1">
                <a:solidFill>
                  <a:srgbClr val="FF0000"/>
                </a:solidFill>
                <a:latin typeface="UTM Avo" pitchFamily="18" charset="0"/>
              </a:rPr>
              <a:t>uôc</a:t>
            </a:r>
            <a:endParaRPr lang="en-US" sz="3200" dirty="0">
              <a:solidFill>
                <a:srgbClr val="FF0000"/>
              </a:solidFill>
              <a:latin typeface="UTM Avo" pitchFamily="18" charset="0"/>
            </a:endParaRPr>
          </a:p>
        </p:txBody>
      </p:sp>
      <p:cxnSp>
        <p:nvCxnSpPr>
          <p:cNvPr id="7" name="Straight Connector 6">
            <a:extLst>
              <a:ext uri="{FF2B5EF4-FFF2-40B4-BE49-F238E27FC236}">
                <a16:creationId xmlns:a16="http://schemas.microsoft.com/office/drawing/2014/main" xmlns="" id="{D2A5A8D7-4C42-49C7-B090-B37FAE0852C1}"/>
              </a:ext>
            </a:extLst>
          </p:cNvPr>
          <p:cNvCxnSpPr>
            <a:cxnSpLocks noChangeShapeType="1"/>
          </p:cNvCxnSpPr>
          <p:nvPr/>
        </p:nvCxnSpPr>
        <p:spPr bwMode="auto">
          <a:xfrm flipV="1">
            <a:off x="6661867" y="4234149"/>
            <a:ext cx="112576" cy="492000"/>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 name="Straight Connector 7">
            <a:extLst>
              <a:ext uri="{FF2B5EF4-FFF2-40B4-BE49-F238E27FC236}">
                <a16:creationId xmlns:a16="http://schemas.microsoft.com/office/drawing/2014/main" xmlns="" id="{D2A5A8D7-4C42-49C7-B090-B37FAE0852C1}"/>
              </a:ext>
            </a:extLst>
          </p:cNvPr>
          <p:cNvCxnSpPr>
            <a:cxnSpLocks noChangeShapeType="1"/>
          </p:cNvCxnSpPr>
          <p:nvPr/>
        </p:nvCxnSpPr>
        <p:spPr bwMode="auto">
          <a:xfrm flipV="1">
            <a:off x="4675448" y="4726149"/>
            <a:ext cx="112576" cy="492000"/>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 name="Straight Connector 8">
            <a:extLst>
              <a:ext uri="{FF2B5EF4-FFF2-40B4-BE49-F238E27FC236}">
                <a16:creationId xmlns:a16="http://schemas.microsoft.com/office/drawing/2014/main" xmlns="" id="{D2A5A8D7-4C42-49C7-B090-B37FAE0852C1}"/>
              </a:ext>
            </a:extLst>
          </p:cNvPr>
          <p:cNvCxnSpPr>
            <a:cxnSpLocks noChangeShapeType="1"/>
          </p:cNvCxnSpPr>
          <p:nvPr/>
        </p:nvCxnSpPr>
        <p:spPr bwMode="auto">
          <a:xfrm flipV="1">
            <a:off x="3419872" y="5240516"/>
            <a:ext cx="112576" cy="492000"/>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 name="Straight Connector 9">
            <a:extLst>
              <a:ext uri="{FF2B5EF4-FFF2-40B4-BE49-F238E27FC236}">
                <a16:creationId xmlns:a16="http://schemas.microsoft.com/office/drawing/2014/main" xmlns="" id="{D2A5A8D7-4C42-49C7-B090-B37FAE0852C1}"/>
              </a:ext>
            </a:extLst>
          </p:cNvPr>
          <p:cNvCxnSpPr>
            <a:cxnSpLocks noChangeShapeType="1"/>
          </p:cNvCxnSpPr>
          <p:nvPr/>
        </p:nvCxnSpPr>
        <p:spPr bwMode="auto">
          <a:xfrm flipV="1">
            <a:off x="2515208" y="5733256"/>
            <a:ext cx="112576" cy="492000"/>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 name="Straight Connector 10">
            <a:extLst>
              <a:ext uri="{FF2B5EF4-FFF2-40B4-BE49-F238E27FC236}">
                <a16:creationId xmlns:a16="http://schemas.microsoft.com/office/drawing/2014/main" xmlns="" id="{D2A5A8D7-4C42-49C7-B090-B37FAE0852C1}"/>
              </a:ext>
            </a:extLst>
          </p:cNvPr>
          <p:cNvCxnSpPr>
            <a:cxnSpLocks noChangeShapeType="1"/>
          </p:cNvCxnSpPr>
          <p:nvPr/>
        </p:nvCxnSpPr>
        <p:spPr bwMode="auto">
          <a:xfrm flipV="1">
            <a:off x="4716016" y="6225256"/>
            <a:ext cx="112576" cy="492000"/>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4"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2" presetClass="entr" presetSubtype="4"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0703" y="692696"/>
            <a:ext cx="8569769" cy="6001643"/>
          </a:xfrm>
          <a:prstGeom prst="rect">
            <a:avLst/>
          </a:prstGeom>
          <a:noFill/>
        </p:spPr>
        <p:txBody>
          <a:bodyPr wrap="square" rtlCol="0">
            <a:spAutoFit/>
          </a:bodyPr>
          <a:lstStyle/>
          <a:p>
            <a:pPr algn="just"/>
            <a:r>
              <a:rPr lang="en-US" sz="2800">
                <a:latin typeface="UTM Avo" pitchFamily="18" charset="0"/>
              </a:rPr>
              <a:t>	</a:t>
            </a:r>
            <a:r>
              <a:rPr lang="en-US" sz="4800">
                <a:latin typeface="UTM Avo" pitchFamily="18" charset="0"/>
              </a:rPr>
              <a:t>Mẹ cho Hà đi công viên. Cô bé rất thích thú và hào hứng. Hà mặc váy trắng, đi giày màu hồng. Mẹ còn vuốt tóc và buộc nơ cho Hà. Mẹ bảo Hà khi đi chơi cần ăn mặc gọn gàng, lịch sự.</a:t>
            </a:r>
          </a:p>
        </p:txBody>
      </p:sp>
      <p:cxnSp>
        <p:nvCxnSpPr>
          <p:cNvPr id="7" name="Straight Connector 6">
            <a:extLst>
              <a:ext uri="{FF2B5EF4-FFF2-40B4-BE49-F238E27FC236}">
                <a16:creationId xmlns:a16="http://schemas.microsoft.com/office/drawing/2014/main" xmlns="" id="{D2A5A8D7-4C42-49C7-B090-B37FAE0852C1}"/>
              </a:ext>
            </a:extLst>
          </p:cNvPr>
          <p:cNvCxnSpPr>
            <a:cxnSpLocks noChangeShapeType="1"/>
          </p:cNvCxnSpPr>
          <p:nvPr/>
        </p:nvCxnSpPr>
        <p:spPr bwMode="auto">
          <a:xfrm flipV="1">
            <a:off x="1403648" y="4578485"/>
            <a:ext cx="112576" cy="492000"/>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 name="Straight Connector 7">
            <a:extLst>
              <a:ext uri="{FF2B5EF4-FFF2-40B4-BE49-F238E27FC236}">
                <a16:creationId xmlns:a16="http://schemas.microsoft.com/office/drawing/2014/main" xmlns="" id="{D2A5A8D7-4C42-49C7-B090-B37FAE0852C1}"/>
              </a:ext>
            </a:extLst>
          </p:cNvPr>
          <p:cNvCxnSpPr>
            <a:cxnSpLocks noChangeShapeType="1"/>
          </p:cNvCxnSpPr>
          <p:nvPr/>
        </p:nvCxnSpPr>
        <p:spPr bwMode="auto">
          <a:xfrm flipV="1">
            <a:off x="5724128" y="3201517"/>
            <a:ext cx="112576" cy="492000"/>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 name="Straight Connector 8">
            <a:extLst>
              <a:ext uri="{FF2B5EF4-FFF2-40B4-BE49-F238E27FC236}">
                <a16:creationId xmlns:a16="http://schemas.microsoft.com/office/drawing/2014/main" xmlns="" id="{D2A5A8D7-4C42-49C7-B090-B37FAE0852C1}"/>
              </a:ext>
            </a:extLst>
          </p:cNvPr>
          <p:cNvCxnSpPr>
            <a:cxnSpLocks noChangeShapeType="1"/>
          </p:cNvCxnSpPr>
          <p:nvPr/>
        </p:nvCxnSpPr>
        <p:spPr bwMode="auto">
          <a:xfrm flipV="1">
            <a:off x="8764184" y="980728"/>
            <a:ext cx="112576" cy="492000"/>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 name="Straight Connector 9">
            <a:extLst>
              <a:ext uri="{FF2B5EF4-FFF2-40B4-BE49-F238E27FC236}">
                <a16:creationId xmlns:a16="http://schemas.microsoft.com/office/drawing/2014/main" xmlns="" id="{D2A5A8D7-4C42-49C7-B090-B37FAE0852C1}"/>
              </a:ext>
            </a:extLst>
          </p:cNvPr>
          <p:cNvCxnSpPr>
            <a:cxnSpLocks noChangeShapeType="1"/>
          </p:cNvCxnSpPr>
          <p:nvPr/>
        </p:nvCxnSpPr>
        <p:spPr bwMode="auto">
          <a:xfrm flipV="1">
            <a:off x="2051720" y="2420888"/>
            <a:ext cx="112576" cy="492000"/>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 name="Straight Connector 10">
            <a:extLst>
              <a:ext uri="{FF2B5EF4-FFF2-40B4-BE49-F238E27FC236}">
                <a16:creationId xmlns:a16="http://schemas.microsoft.com/office/drawing/2014/main" xmlns="" id="{D2A5A8D7-4C42-49C7-B090-B37FAE0852C1}"/>
              </a:ext>
            </a:extLst>
          </p:cNvPr>
          <p:cNvCxnSpPr>
            <a:cxnSpLocks noChangeShapeType="1"/>
          </p:cNvCxnSpPr>
          <p:nvPr/>
        </p:nvCxnSpPr>
        <p:spPr bwMode="auto">
          <a:xfrm flipV="1">
            <a:off x="1115616" y="6105352"/>
            <a:ext cx="112576" cy="492000"/>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3902092143"/>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t="18639"/>
          <a:stretch/>
        </p:blipFill>
        <p:spPr>
          <a:xfrm>
            <a:off x="539552" y="1510145"/>
            <a:ext cx="7920880" cy="4511142"/>
          </a:xfrm>
          <a:prstGeom prst="rect">
            <a:avLst/>
          </a:prstGeom>
        </p:spPr>
      </p:pic>
      <p:sp>
        <p:nvSpPr>
          <p:cNvPr id="4" name="TextBox 3"/>
          <p:cNvSpPr txBox="1"/>
          <p:nvPr/>
        </p:nvSpPr>
        <p:spPr>
          <a:xfrm>
            <a:off x="2195736" y="476672"/>
            <a:ext cx="5688632" cy="646331"/>
          </a:xfrm>
          <a:prstGeom prst="rect">
            <a:avLst/>
          </a:prstGeom>
          <a:noFill/>
        </p:spPr>
        <p:txBody>
          <a:bodyPr wrap="square" rtlCol="0">
            <a:spAutoFit/>
          </a:bodyPr>
          <a:lstStyle/>
          <a:p>
            <a:r>
              <a:rPr lang="en-US" sz="3600">
                <a:latin typeface="UTM Avo" pitchFamily="18" charset="0"/>
              </a:rPr>
              <a:t>Chuẩn bị đi dự sinh nhật</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32656"/>
            <a:ext cx="8352927" cy="5904655"/>
          </a:xfrm>
          <a:prstGeom prst="rect">
            <a:avLst/>
          </a:prstGeom>
        </p:spPr>
      </p:pic>
      <p:sp>
        <p:nvSpPr>
          <p:cNvPr id="5" name="TextBox 4"/>
          <p:cNvSpPr txBox="1"/>
          <p:nvPr/>
        </p:nvSpPr>
        <p:spPr>
          <a:xfrm>
            <a:off x="1475656" y="2361654"/>
            <a:ext cx="6192688" cy="923330"/>
          </a:xfrm>
          <a:prstGeom prst="rect">
            <a:avLst/>
          </a:prstGeom>
          <a:noFill/>
        </p:spPr>
        <p:txBody>
          <a:bodyPr wrap="square" rtlCol="0">
            <a:spAutoFit/>
          </a:bodyPr>
          <a:lstStyle/>
          <a:p>
            <a:r>
              <a:rPr lang="en-US" sz="5400" dirty="0" err="1">
                <a:solidFill>
                  <a:srgbClr val="FF0000"/>
                </a:solidFill>
                <a:latin typeface="UTM Avo" pitchFamily="18" charset="0"/>
                <a:cs typeface="Times New Roman" panose="02020603050405020304" pitchFamily="18" charset="0"/>
              </a:rPr>
              <a:t>Bài</a:t>
            </a:r>
            <a:r>
              <a:rPr lang="en-US" sz="5400" dirty="0">
                <a:solidFill>
                  <a:srgbClr val="FF0000"/>
                </a:solidFill>
                <a:latin typeface="UTM Avo" pitchFamily="18" charset="0"/>
                <a:cs typeface="Times New Roman" panose="02020603050405020304" pitchFamily="18" charset="0"/>
              </a:rPr>
              <a:t> 67: </a:t>
            </a:r>
            <a:r>
              <a:rPr lang="en-US" sz="5400" err="1">
                <a:solidFill>
                  <a:srgbClr val="FF0000"/>
                </a:solidFill>
                <a:latin typeface="UTM Avo" pitchFamily="18" charset="0"/>
                <a:cs typeface="Times New Roman" panose="02020603050405020304" pitchFamily="18" charset="0"/>
              </a:rPr>
              <a:t>uôc</a:t>
            </a:r>
            <a:r>
              <a:rPr lang="en-US" sz="5400">
                <a:solidFill>
                  <a:srgbClr val="FF0000"/>
                </a:solidFill>
                <a:latin typeface="UTM Avo" pitchFamily="18" charset="0"/>
                <a:cs typeface="Times New Roman" panose="02020603050405020304" pitchFamily="18" charset="0"/>
              </a:rPr>
              <a:t>     uôt</a:t>
            </a:r>
            <a:endParaRPr lang="en-US" sz="5400" dirty="0">
              <a:solidFill>
                <a:srgbClr val="FF0000"/>
              </a:solidFill>
              <a:latin typeface="UTM Avo" pitchFamily="18" charset="0"/>
              <a:cs typeface="Times New Roman" panose="02020603050405020304" pitchFamily="18" charset="0"/>
            </a:endParaRPr>
          </a:p>
        </p:txBody>
      </p:sp>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57200"/>
            <a:ext cx="12557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a:spLocks noChangeArrowheads="1"/>
          </p:cNvSpPr>
          <p:nvPr/>
        </p:nvSpPr>
        <p:spPr bwMode="auto">
          <a:xfrm>
            <a:off x="4509770" y="547254"/>
            <a:ext cx="321357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7200" b="1">
                <a:solidFill>
                  <a:srgbClr val="FF0000"/>
                </a:solidFill>
                <a:latin typeface="UTM Avo" pitchFamily="18" charset="0"/>
              </a:rPr>
              <a:t>uôt</a:t>
            </a:r>
          </a:p>
        </p:txBody>
      </p:sp>
      <p:graphicFrame>
        <p:nvGraphicFramePr>
          <p:cNvPr id="23" name="Table 2"/>
          <p:cNvGraphicFramePr>
            <a:graphicFrameLocks noGrp="1"/>
          </p:cNvGraphicFramePr>
          <p:nvPr>
            <p:extLst>
              <p:ext uri="{D42A27DB-BD31-4B8C-83A1-F6EECF244321}">
                <p14:modId xmlns:p14="http://schemas.microsoft.com/office/powerpoint/2010/main" val="2492523383"/>
              </p:ext>
            </p:extLst>
          </p:nvPr>
        </p:nvGraphicFramePr>
        <p:xfrm>
          <a:off x="3106417" y="2060577"/>
          <a:ext cx="3233422" cy="1128713"/>
        </p:xfrm>
        <a:graphic>
          <a:graphicData uri="http://schemas.openxmlformats.org/drawingml/2006/table">
            <a:tbl>
              <a:tblPr firstRow="1" bandRow="1"/>
              <a:tblGrid>
                <a:gridCol w="1616711">
                  <a:extLst>
                    <a:ext uri="{9D8B030D-6E8A-4147-A177-3AD203B41FA5}">
                      <a16:colId xmlns:a16="http://schemas.microsoft.com/office/drawing/2014/main" xmlns="" val="20000"/>
                    </a:ext>
                  </a:extLst>
                </a:gridCol>
                <a:gridCol w="1616711">
                  <a:extLst>
                    <a:ext uri="{9D8B030D-6E8A-4147-A177-3AD203B41FA5}">
                      <a16:colId xmlns:a16="http://schemas.microsoft.com/office/drawing/2014/main" xmlns="" val="20001"/>
                    </a:ext>
                  </a:extLst>
                </a:gridCol>
              </a:tblGrid>
              <a:tr h="112871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US" sz="3600" dirty="0">
                        <a:solidFill>
                          <a:schemeClr val="tx1"/>
                        </a:solidFill>
                        <a:latin typeface=".VnAvant" panose="020B7200000000000000" pitchFamily="34" charset="0"/>
                        <a:cs typeface=".VnAvant" panose="020B7200000000000000" pitchFamily="34" charset="0"/>
                      </a:endParaRPr>
                    </a:p>
                  </a:txBody>
                  <a:tcPr marL="68572" marR="68572" marT="34295" marB="3429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lumMod val="40000"/>
                        <a:lumOff val="60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US" sz="3600" dirty="0">
                        <a:solidFill>
                          <a:srgbClr val="FF0000"/>
                        </a:solidFill>
                        <a:latin typeface=".VnAvant" panose="020B7200000000000000" pitchFamily="34" charset="0"/>
                        <a:cs typeface=".VnAvant" panose="020B7200000000000000" pitchFamily="34" charset="0"/>
                      </a:endParaRPr>
                    </a:p>
                  </a:txBody>
                  <a:tcPr marL="68572" marR="68572" marT="34295" marB="3429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lumMod val="40000"/>
                        <a:lumOff val="60000"/>
                      </a:srgbClr>
                    </a:solidFill>
                  </a:tcPr>
                </a:tc>
                <a:extLst>
                  <a:ext uri="{0D108BD9-81ED-4DB2-BD59-A6C34878D82A}">
                    <a16:rowId xmlns:a16="http://schemas.microsoft.com/office/drawing/2014/main" xmlns="" val="10000"/>
                  </a:ext>
                </a:extLst>
              </a:tr>
            </a:tbl>
          </a:graphicData>
        </a:graphic>
      </p:graphicFrame>
      <p:sp>
        <p:nvSpPr>
          <p:cNvPr id="24" name="Rectangle 23"/>
          <p:cNvSpPr/>
          <p:nvPr/>
        </p:nvSpPr>
        <p:spPr>
          <a:xfrm>
            <a:off x="3106420" y="3189288"/>
            <a:ext cx="3233420" cy="1128712"/>
          </a:xfrm>
          <a:prstGeom prst="rect">
            <a:avLst/>
          </a:prstGeom>
          <a:solidFill>
            <a:srgbClr val="5B9BD5">
              <a:lumMod val="40000"/>
              <a:lumOff val="60000"/>
            </a:srgbClr>
          </a:solidFill>
          <a:ln w="12700" cap="flat" cmpd="sng" algn="ctr">
            <a:noFill/>
            <a:prstDash val="solid"/>
            <a:miter lim="800000"/>
          </a:ln>
          <a:effectLst/>
        </p:spPr>
        <p:txBody>
          <a:bodyPr anchor="ctr"/>
          <a:lstStyle/>
          <a:p>
            <a:pPr algn="ctr" defTabSz="685800" eaLnBrk="1" fontAlgn="auto" hangingPunct="1">
              <a:spcBef>
                <a:spcPts val="0"/>
              </a:spcBef>
              <a:spcAft>
                <a:spcPts val="0"/>
              </a:spcAft>
              <a:defRPr/>
            </a:pPr>
            <a:endParaRPr lang="en-US" sz="3600" b="1" kern="0" dirty="0" err="1">
              <a:solidFill>
                <a:prstClr val="black"/>
              </a:solidFill>
              <a:latin typeface=".VnAvant" panose="020B7200000000000000" pitchFamily="34" charset="0"/>
              <a:cs typeface=".VnAvant" panose="020B7200000000000000" pitchFamily="34" charset="0"/>
            </a:endParaRPr>
          </a:p>
        </p:txBody>
      </p:sp>
      <p:sp>
        <p:nvSpPr>
          <p:cNvPr id="2" name="TextBox 1"/>
          <p:cNvSpPr txBox="1"/>
          <p:nvPr/>
        </p:nvSpPr>
        <p:spPr>
          <a:xfrm>
            <a:off x="3106420" y="2073275"/>
            <a:ext cx="1160780" cy="1015663"/>
          </a:xfrm>
          <a:prstGeom prst="rect">
            <a:avLst/>
          </a:prstGeom>
          <a:noFill/>
        </p:spPr>
        <p:txBody>
          <a:bodyPr wrap="square">
            <a:spAutoFit/>
          </a:bodyPr>
          <a:lstStyle/>
          <a:p>
            <a:pPr algn="ctr" eaLnBrk="1" fontAlgn="auto" hangingPunct="1">
              <a:spcBef>
                <a:spcPts val="0"/>
              </a:spcBef>
              <a:spcAft>
                <a:spcPts val="0"/>
              </a:spcAft>
              <a:defRPr/>
            </a:pPr>
            <a:r>
              <a:rPr lang="en-US" sz="6000" b="1">
                <a:solidFill>
                  <a:prstClr val="black"/>
                </a:solidFill>
                <a:latin typeface="VNI-Avo" pitchFamily="2" charset="0"/>
              </a:rPr>
              <a:t>b</a:t>
            </a:r>
            <a:endParaRPr lang="en-US" sz="6000" b="1" dirty="0">
              <a:solidFill>
                <a:prstClr val="black"/>
              </a:solidFill>
              <a:latin typeface="VNI-Avo" pitchFamily="2" charset="0"/>
            </a:endParaRPr>
          </a:p>
        </p:txBody>
      </p:sp>
      <p:sp>
        <p:nvSpPr>
          <p:cNvPr id="25" name="TextBox 24"/>
          <p:cNvSpPr txBox="1"/>
          <p:nvPr/>
        </p:nvSpPr>
        <p:spPr>
          <a:xfrm>
            <a:off x="4283968" y="2146300"/>
            <a:ext cx="2440082" cy="1015663"/>
          </a:xfrm>
          <a:prstGeom prst="rect">
            <a:avLst/>
          </a:prstGeom>
          <a:noFill/>
        </p:spPr>
        <p:txBody>
          <a:bodyPr wrap="square">
            <a:spAutoFit/>
          </a:bodyPr>
          <a:lstStyle/>
          <a:p>
            <a:pPr algn="ctr" eaLnBrk="1" fontAlgn="auto" hangingPunct="1">
              <a:spcBef>
                <a:spcPts val="0"/>
              </a:spcBef>
              <a:spcAft>
                <a:spcPts val="0"/>
              </a:spcAft>
              <a:defRPr/>
            </a:pPr>
            <a:r>
              <a:rPr lang="en-US" sz="6000" b="1">
                <a:solidFill>
                  <a:srgbClr val="FF0000"/>
                </a:solidFill>
                <a:latin typeface="UTM Avo" pitchFamily="18" charset="0"/>
              </a:rPr>
              <a:t>uôc</a:t>
            </a:r>
            <a:endParaRPr lang="en-US" sz="6000" b="1" dirty="0">
              <a:solidFill>
                <a:srgbClr val="FF0000"/>
              </a:solidFill>
              <a:latin typeface="UTM Avo" pitchFamily="18" charset="0"/>
            </a:endParaRPr>
          </a:p>
        </p:txBody>
      </p:sp>
      <p:sp>
        <p:nvSpPr>
          <p:cNvPr id="27" name="TextBox 26"/>
          <p:cNvSpPr txBox="1"/>
          <p:nvPr/>
        </p:nvSpPr>
        <p:spPr>
          <a:xfrm>
            <a:off x="827584" y="4648902"/>
            <a:ext cx="7664116" cy="707886"/>
          </a:xfrm>
          <a:prstGeom prst="rect">
            <a:avLst/>
          </a:prstGeom>
          <a:solidFill>
            <a:schemeClr val="accent6">
              <a:lumMod val="40000"/>
              <a:lumOff val="60000"/>
            </a:schemeClr>
          </a:solidFill>
          <a:ln>
            <a:noFill/>
          </a:ln>
        </p:spPr>
        <p:txBody>
          <a:bodyPr wrap="square">
            <a:spAutoFit/>
          </a:bodyPr>
          <a:lstStyle/>
          <a:p>
            <a:pPr algn="ctr" eaLnBrk="1" fontAlgn="auto" hangingPunct="1">
              <a:spcBef>
                <a:spcPts val="0"/>
              </a:spcBef>
              <a:spcAft>
                <a:spcPts val="0"/>
              </a:spcAft>
              <a:defRPr/>
            </a:pPr>
            <a:r>
              <a:rPr lang="en-US" sz="4000" b="1">
                <a:solidFill>
                  <a:prstClr val="black"/>
                </a:solidFill>
                <a:latin typeface="UTM Avo" pitchFamily="18" charset="0"/>
              </a:rPr>
              <a:t>cuốc    luộc    ruốc    thuộc</a:t>
            </a:r>
            <a:endParaRPr lang="en-US" sz="4000" b="1" dirty="0">
              <a:solidFill>
                <a:prstClr val="black"/>
              </a:solidFill>
              <a:latin typeface="UTM Avo" pitchFamily="18" charset="0"/>
            </a:endParaRPr>
          </a:p>
        </p:txBody>
      </p:sp>
      <p:sp>
        <p:nvSpPr>
          <p:cNvPr id="39" name="TextBox 38"/>
          <p:cNvSpPr txBox="1">
            <a:spLocks noChangeArrowheads="1"/>
          </p:cNvSpPr>
          <p:nvPr/>
        </p:nvSpPr>
        <p:spPr bwMode="auto">
          <a:xfrm>
            <a:off x="1259632" y="4653136"/>
            <a:ext cx="13649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4000" b="1">
                <a:solidFill>
                  <a:srgbClr val="FF0000"/>
                </a:solidFill>
                <a:latin typeface="UTM Avo" pitchFamily="18" charset="0"/>
              </a:rPr>
              <a:t>uôc</a:t>
            </a:r>
          </a:p>
        </p:txBody>
      </p:sp>
      <p:sp>
        <p:nvSpPr>
          <p:cNvPr id="19" name="TextBox 18"/>
          <p:cNvSpPr txBox="1"/>
          <p:nvPr/>
        </p:nvSpPr>
        <p:spPr>
          <a:xfrm>
            <a:off x="1836362" y="540327"/>
            <a:ext cx="2447606" cy="1200329"/>
          </a:xfrm>
          <a:prstGeom prst="rect">
            <a:avLst/>
          </a:prstGeom>
          <a:noFill/>
        </p:spPr>
        <p:txBody>
          <a:bodyPr wrap="square">
            <a:spAutoFit/>
          </a:bodyPr>
          <a:lstStyle/>
          <a:p>
            <a:pPr algn="ctr" eaLnBrk="1" fontAlgn="auto" hangingPunct="1">
              <a:spcBef>
                <a:spcPts val="0"/>
              </a:spcBef>
              <a:spcAft>
                <a:spcPts val="0"/>
              </a:spcAft>
              <a:defRPr/>
            </a:pPr>
            <a:r>
              <a:rPr lang="en-US" sz="7200" b="1">
                <a:solidFill>
                  <a:srgbClr val="FF0000"/>
                </a:solidFill>
                <a:latin typeface="UTM Avo" pitchFamily="18" charset="0"/>
              </a:rPr>
              <a:t>uôc</a:t>
            </a:r>
            <a:endParaRPr lang="en-US" sz="7200" b="1" dirty="0">
              <a:solidFill>
                <a:srgbClr val="FF0000"/>
              </a:solidFill>
              <a:latin typeface="VNI-Avo" pitchFamily="2" charset="0"/>
            </a:endParaRPr>
          </a:p>
        </p:txBody>
      </p:sp>
      <p:sp>
        <p:nvSpPr>
          <p:cNvPr id="36" name="TextBox 35"/>
          <p:cNvSpPr txBox="1"/>
          <p:nvPr/>
        </p:nvSpPr>
        <p:spPr>
          <a:xfrm>
            <a:off x="827584" y="5817458"/>
            <a:ext cx="7632848" cy="707886"/>
          </a:xfrm>
          <a:prstGeom prst="rect">
            <a:avLst/>
          </a:prstGeom>
          <a:solidFill>
            <a:schemeClr val="accent6">
              <a:lumMod val="40000"/>
              <a:lumOff val="60000"/>
            </a:schemeClr>
          </a:solidFill>
          <a:ln>
            <a:noFill/>
          </a:ln>
        </p:spPr>
        <p:txBody>
          <a:bodyPr wrap="square">
            <a:spAutoFit/>
          </a:bodyPr>
          <a:lstStyle/>
          <a:p>
            <a:pPr algn="ctr" eaLnBrk="1" fontAlgn="auto" hangingPunct="1">
              <a:spcBef>
                <a:spcPts val="0"/>
              </a:spcBef>
              <a:spcAft>
                <a:spcPts val="0"/>
              </a:spcAft>
              <a:defRPr/>
            </a:pPr>
            <a:r>
              <a:rPr lang="en-US" sz="4000" b="1">
                <a:solidFill>
                  <a:prstClr val="black"/>
                </a:solidFill>
                <a:latin typeface="UTM Avo" pitchFamily="18" charset="0"/>
              </a:rPr>
              <a:t>buốt     muốt     ruột     tuột    </a:t>
            </a:r>
            <a:endParaRPr lang="en-US" sz="4000" b="1" dirty="0">
              <a:solidFill>
                <a:prstClr val="black"/>
              </a:solidFill>
              <a:latin typeface="UTM Avo" pitchFamily="18" charset="0"/>
            </a:endParaRPr>
          </a:p>
        </p:txBody>
      </p:sp>
      <p:sp>
        <p:nvSpPr>
          <p:cNvPr id="40" name="TextBox 39"/>
          <p:cNvSpPr txBox="1">
            <a:spLocks noChangeArrowheads="1"/>
          </p:cNvSpPr>
          <p:nvPr/>
        </p:nvSpPr>
        <p:spPr bwMode="auto">
          <a:xfrm>
            <a:off x="3060165" y="4680594"/>
            <a:ext cx="13473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4000" b="1">
                <a:solidFill>
                  <a:srgbClr val="FF0000"/>
                </a:solidFill>
                <a:latin typeface="UTM Avo" pitchFamily="18" charset="0"/>
              </a:rPr>
              <a:t>uôc</a:t>
            </a:r>
          </a:p>
        </p:txBody>
      </p:sp>
      <p:sp>
        <p:nvSpPr>
          <p:cNvPr id="42" name="TextBox 41"/>
          <p:cNvSpPr txBox="1">
            <a:spLocks noChangeArrowheads="1"/>
          </p:cNvSpPr>
          <p:nvPr/>
        </p:nvSpPr>
        <p:spPr bwMode="auto">
          <a:xfrm>
            <a:off x="1203306" y="5818972"/>
            <a:ext cx="14244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4000" b="1">
                <a:solidFill>
                  <a:srgbClr val="FF0000"/>
                </a:solidFill>
                <a:latin typeface="UTM Avo" pitchFamily="18" charset="0"/>
              </a:rPr>
              <a:t>uôt</a:t>
            </a:r>
          </a:p>
        </p:txBody>
      </p:sp>
      <p:sp>
        <p:nvSpPr>
          <p:cNvPr id="3" name="TextBox 2"/>
          <p:cNvSpPr txBox="1"/>
          <p:nvPr/>
        </p:nvSpPr>
        <p:spPr>
          <a:xfrm>
            <a:off x="3707904" y="3245812"/>
            <a:ext cx="2397576" cy="1015663"/>
          </a:xfrm>
          <a:prstGeom prst="rect">
            <a:avLst/>
          </a:prstGeom>
          <a:noFill/>
        </p:spPr>
        <p:txBody>
          <a:bodyPr wrap="square" rtlCol="0">
            <a:spAutoFit/>
          </a:bodyPr>
          <a:lstStyle/>
          <a:p>
            <a:r>
              <a:rPr lang="en-US" sz="6000" b="1">
                <a:latin typeface="UTM Avo" pitchFamily="18" charset="0"/>
              </a:rPr>
              <a:t>buộc</a:t>
            </a:r>
          </a:p>
        </p:txBody>
      </p:sp>
      <p:sp>
        <p:nvSpPr>
          <p:cNvPr id="28" name="TextBox 27"/>
          <p:cNvSpPr txBox="1"/>
          <p:nvPr/>
        </p:nvSpPr>
        <p:spPr>
          <a:xfrm>
            <a:off x="3860110" y="3245812"/>
            <a:ext cx="2440082" cy="1015663"/>
          </a:xfrm>
          <a:prstGeom prst="rect">
            <a:avLst/>
          </a:prstGeom>
          <a:noFill/>
        </p:spPr>
        <p:txBody>
          <a:bodyPr wrap="square">
            <a:spAutoFit/>
          </a:bodyPr>
          <a:lstStyle/>
          <a:p>
            <a:pPr algn="ctr" eaLnBrk="1" fontAlgn="auto" hangingPunct="1">
              <a:spcBef>
                <a:spcPts val="0"/>
              </a:spcBef>
              <a:spcAft>
                <a:spcPts val="0"/>
              </a:spcAft>
              <a:defRPr/>
            </a:pPr>
            <a:r>
              <a:rPr lang="en-US" sz="6000" b="1">
                <a:solidFill>
                  <a:srgbClr val="FF0000"/>
                </a:solidFill>
                <a:latin typeface="UTM Avo" pitchFamily="18" charset="0"/>
              </a:rPr>
              <a:t>uôc</a:t>
            </a:r>
            <a:endParaRPr lang="en-US" sz="6000" b="1" dirty="0">
              <a:solidFill>
                <a:srgbClr val="FF0000"/>
              </a:solidFill>
              <a:latin typeface="UTM Avo" pitchFamily="18" charset="0"/>
            </a:endParaRPr>
          </a:p>
        </p:txBody>
      </p:sp>
      <p:sp>
        <p:nvSpPr>
          <p:cNvPr id="29" name="TextBox 28"/>
          <p:cNvSpPr txBox="1">
            <a:spLocks noChangeArrowheads="1"/>
          </p:cNvSpPr>
          <p:nvPr/>
        </p:nvSpPr>
        <p:spPr bwMode="auto">
          <a:xfrm>
            <a:off x="4843169" y="4634207"/>
            <a:ext cx="142874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4000" b="1" dirty="0" err="1">
                <a:solidFill>
                  <a:srgbClr val="FF0000"/>
                </a:solidFill>
                <a:latin typeface="UTM Avo" pitchFamily="18" charset="0"/>
              </a:rPr>
              <a:t>uôc</a:t>
            </a:r>
            <a:endParaRPr lang="en-US" altLang="en-US" sz="4000" b="1" dirty="0">
              <a:solidFill>
                <a:srgbClr val="FF0000"/>
              </a:solidFill>
              <a:latin typeface="UTM Avo" pitchFamily="18" charset="0"/>
            </a:endParaRPr>
          </a:p>
        </p:txBody>
      </p:sp>
      <p:sp>
        <p:nvSpPr>
          <p:cNvPr id="30" name="TextBox 29"/>
          <p:cNvSpPr txBox="1">
            <a:spLocks noChangeArrowheads="1"/>
          </p:cNvSpPr>
          <p:nvPr/>
        </p:nvSpPr>
        <p:spPr bwMode="auto">
          <a:xfrm>
            <a:off x="6876256" y="4653136"/>
            <a:ext cx="15841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4000" b="1">
                <a:solidFill>
                  <a:srgbClr val="FF0000"/>
                </a:solidFill>
                <a:latin typeface="UTM Avo" pitchFamily="18" charset="0"/>
              </a:rPr>
              <a:t>uôc</a:t>
            </a:r>
          </a:p>
        </p:txBody>
      </p:sp>
      <p:sp>
        <p:nvSpPr>
          <p:cNvPr id="32" name="TextBox 31"/>
          <p:cNvSpPr txBox="1">
            <a:spLocks noChangeArrowheads="1"/>
          </p:cNvSpPr>
          <p:nvPr/>
        </p:nvSpPr>
        <p:spPr bwMode="auto">
          <a:xfrm>
            <a:off x="3365158" y="5805264"/>
            <a:ext cx="14244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4000" b="1">
                <a:solidFill>
                  <a:srgbClr val="FF0000"/>
                </a:solidFill>
                <a:latin typeface="UTM Avo" pitchFamily="18" charset="0"/>
              </a:rPr>
              <a:t>uôt</a:t>
            </a:r>
          </a:p>
        </p:txBody>
      </p:sp>
      <p:sp>
        <p:nvSpPr>
          <p:cNvPr id="33" name="TextBox 32"/>
          <p:cNvSpPr txBox="1">
            <a:spLocks noChangeArrowheads="1"/>
          </p:cNvSpPr>
          <p:nvPr/>
        </p:nvSpPr>
        <p:spPr bwMode="auto">
          <a:xfrm>
            <a:off x="5176058" y="5805264"/>
            <a:ext cx="14244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4000" b="1">
                <a:solidFill>
                  <a:srgbClr val="FF0000"/>
                </a:solidFill>
                <a:latin typeface="UTM Avo" pitchFamily="18" charset="0"/>
              </a:rPr>
              <a:t>uôt</a:t>
            </a:r>
          </a:p>
        </p:txBody>
      </p:sp>
      <p:sp>
        <p:nvSpPr>
          <p:cNvPr id="34" name="TextBox 33"/>
          <p:cNvSpPr txBox="1">
            <a:spLocks noChangeArrowheads="1"/>
          </p:cNvSpPr>
          <p:nvPr/>
        </p:nvSpPr>
        <p:spPr bwMode="auto">
          <a:xfrm>
            <a:off x="6956105" y="5818972"/>
            <a:ext cx="14244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4000" b="1">
                <a:solidFill>
                  <a:srgbClr val="FF0000"/>
                </a:solidFill>
                <a:latin typeface="UTM Avo" pitchFamily="18" charset="0"/>
              </a:rPr>
              <a:t>uôt</a:t>
            </a:r>
          </a:p>
        </p:txBody>
      </p:sp>
    </p:spTree>
    <p:extLst>
      <p:ext uri="{BB962C8B-B14F-4D97-AF65-F5344CB8AC3E}">
        <p14:creationId xmlns:p14="http://schemas.microsoft.com/office/powerpoint/2010/main" val="172054765"/>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5">
                                            <p:txEl>
                                              <p:pRg st="0" end="0"/>
                                            </p:txEl>
                                          </p:spTgt>
                                        </p:tgtEl>
                                        <p:attrNameLst>
                                          <p:attrName>style.visibility</p:attrName>
                                        </p:attrNameLst>
                                      </p:cBhvr>
                                      <p:to>
                                        <p:strVal val="visible"/>
                                      </p:to>
                                    </p:set>
                                    <p:anim calcmode="lin" valueType="num">
                                      <p:cBhvr additive="base">
                                        <p:cTn id="35"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9">
                                            <p:txEl>
                                              <p:pRg st="0" end="0"/>
                                            </p:txEl>
                                          </p:spTgt>
                                        </p:tgtEl>
                                        <p:attrNameLst>
                                          <p:attrName>style.visibility</p:attrName>
                                        </p:attrNameLst>
                                      </p:cBhvr>
                                      <p:to>
                                        <p:strVal val="visible"/>
                                      </p:to>
                                    </p:set>
                                    <p:anim calcmode="lin" valueType="num">
                                      <p:cBhvr additive="base">
                                        <p:cTn id="51"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par>
                          <p:cTn id="53" fill="hold">
                            <p:stCondLst>
                              <p:cond delay="500"/>
                            </p:stCondLst>
                            <p:childTnLst>
                              <p:par>
                                <p:cTn id="54" presetID="2" presetClass="entr" presetSubtype="4" fill="hold" nodeType="afterEffect">
                                  <p:stCondLst>
                                    <p:cond delay="0"/>
                                  </p:stCondLst>
                                  <p:childTnLst>
                                    <p:set>
                                      <p:cBhvr>
                                        <p:cTn id="55" dur="1" fill="hold">
                                          <p:stCondLst>
                                            <p:cond delay="0"/>
                                          </p:stCondLst>
                                        </p:cTn>
                                        <p:tgtEl>
                                          <p:spTgt spid="40">
                                            <p:txEl>
                                              <p:pRg st="0" end="0"/>
                                            </p:txEl>
                                          </p:spTgt>
                                        </p:tgtEl>
                                        <p:attrNameLst>
                                          <p:attrName>style.visibility</p:attrName>
                                        </p:attrNameLst>
                                      </p:cBhvr>
                                      <p:to>
                                        <p:strVal val="visible"/>
                                      </p:to>
                                    </p:set>
                                    <p:anim calcmode="lin" valueType="num">
                                      <p:cBhvr additive="base">
                                        <p:cTn id="56"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8" fill="hold">
                            <p:stCondLst>
                              <p:cond delay="1000"/>
                            </p:stCondLst>
                            <p:childTnLst>
                              <p:par>
                                <p:cTn id="59" presetID="2" presetClass="entr" presetSubtype="4" fill="hold" nodeType="afterEffect">
                                  <p:stCondLst>
                                    <p:cond delay="0"/>
                                  </p:stCondLst>
                                  <p:childTnLst>
                                    <p:set>
                                      <p:cBhvr>
                                        <p:cTn id="60" dur="1" fill="hold">
                                          <p:stCondLst>
                                            <p:cond delay="0"/>
                                          </p:stCondLst>
                                        </p:cTn>
                                        <p:tgtEl>
                                          <p:spTgt spid="29">
                                            <p:txEl>
                                              <p:pRg st="0" end="0"/>
                                            </p:txEl>
                                          </p:spTgt>
                                        </p:tgtEl>
                                        <p:attrNameLst>
                                          <p:attrName>style.visibility</p:attrName>
                                        </p:attrNameLst>
                                      </p:cBhvr>
                                      <p:to>
                                        <p:strVal val="visible"/>
                                      </p:to>
                                    </p:set>
                                    <p:anim calcmode="lin" valueType="num">
                                      <p:cBhvr additive="base">
                                        <p:cTn id="6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63" fill="hold">
                            <p:stCondLst>
                              <p:cond delay="1500"/>
                            </p:stCondLst>
                            <p:childTnLst>
                              <p:par>
                                <p:cTn id="64" presetID="2" presetClass="entr" presetSubtype="4" fill="hold" nodeType="afterEffect">
                                  <p:stCondLst>
                                    <p:cond delay="0"/>
                                  </p:stCondLst>
                                  <p:childTnLst>
                                    <p:set>
                                      <p:cBhvr>
                                        <p:cTn id="65" dur="1" fill="hold">
                                          <p:stCondLst>
                                            <p:cond delay="0"/>
                                          </p:stCondLst>
                                        </p:cTn>
                                        <p:tgtEl>
                                          <p:spTgt spid="30">
                                            <p:txEl>
                                              <p:pRg st="0" end="0"/>
                                            </p:txEl>
                                          </p:spTgt>
                                        </p:tgtEl>
                                        <p:attrNameLst>
                                          <p:attrName>style.visibility</p:attrName>
                                        </p:attrNameLst>
                                      </p:cBhvr>
                                      <p:to>
                                        <p:strVal val="visible"/>
                                      </p:to>
                                    </p:set>
                                    <p:anim calcmode="lin" valueType="num">
                                      <p:cBhvr additive="base">
                                        <p:cTn id="66"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additive="base">
                                        <p:cTn id="72" dur="500" fill="hold"/>
                                        <p:tgtEl>
                                          <p:spTgt spid="36"/>
                                        </p:tgtEl>
                                        <p:attrNameLst>
                                          <p:attrName>ppt_x</p:attrName>
                                        </p:attrNameLst>
                                      </p:cBhvr>
                                      <p:tavLst>
                                        <p:tav tm="0">
                                          <p:val>
                                            <p:strVal val="#ppt_x"/>
                                          </p:val>
                                        </p:tav>
                                        <p:tav tm="100000">
                                          <p:val>
                                            <p:strVal val="#ppt_x"/>
                                          </p:val>
                                        </p:tav>
                                      </p:tavLst>
                                    </p:anim>
                                    <p:anim calcmode="lin" valueType="num">
                                      <p:cBhvr additive="base">
                                        <p:cTn id="7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42">
                                            <p:txEl>
                                              <p:pRg st="0" end="0"/>
                                            </p:txEl>
                                          </p:spTgt>
                                        </p:tgtEl>
                                        <p:attrNameLst>
                                          <p:attrName>style.visibility</p:attrName>
                                        </p:attrNameLst>
                                      </p:cBhvr>
                                      <p:to>
                                        <p:strVal val="visible"/>
                                      </p:to>
                                    </p:set>
                                    <p:anim calcmode="lin" valueType="num">
                                      <p:cBhvr additive="base">
                                        <p:cTn id="78"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par>
                          <p:cTn id="80" fill="hold">
                            <p:stCondLst>
                              <p:cond delay="500"/>
                            </p:stCondLst>
                            <p:childTnLst>
                              <p:par>
                                <p:cTn id="81" presetID="2" presetClass="entr" presetSubtype="4" fill="hold" nodeType="afterEffect">
                                  <p:stCondLst>
                                    <p:cond delay="0"/>
                                  </p:stCondLst>
                                  <p:childTnLst>
                                    <p:set>
                                      <p:cBhvr>
                                        <p:cTn id="82" dur="1" fill="hold">
                                          <p:stCondLst>
                                            <p:cond delay="0"/>
                                          </p:stCondLst>
                                        </p:cTn>
                                        <p:tgtEl>
                                          <p:spTgt spid="32">
                                            <p:txEl>
                                              <p:pRg st="0" end="0"/>
                                            </p:txEl>
                                          </p:spTgt>
                                        </p:tgtEl>
                                        <p:attrNameLst>
                                          <p:attrName>style.visibility</p:attrName>
                                        </p:attrNameLst>
                                      </p:cBhvr>
                                      <p:to>
                                        <p:strVal val="visible"/>
                                      </p:to>
                                    </p:set>
                                    <p:anim calcmode="lin" valueType="num">
                                      <p:cBhvr additive="base">
                                        <p:cTn id="83"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85" fill="hold">
                            <p:stCondLst>
                              <p:cond delay="1000"/>
                            </p:stCondLst>
                            <p:childTnLst>
                              <p:par>
                                <p:cTn id="86" presetID="2" presetClass="entr" presetSubtype="4" fill="hold" nodeType="afterEffect">
                                  <p:stCondLst>
                                    <p:cond delay="0"/>
                                  </p:stCondLst>
                                  <p:childTnLst>
                                    <p:set>
                                      <p:cBhvr>
                                        <p:cTn id="87" dur="1" fill="hold">
                                          <p:stCondLst>
                                            <p:cond delay="0"/>
                                          </p:stCondLst>
                                        </p:cTn>
                                        <p:tgtEl>
                                          <p:spTgt spid="33">
                                            <p:txEl>
                                              <p:pRg st="0" end="0"/>
                                            </p:txEl>
                                          </p:spTgt>
                                        </p:tgtEl>
                                        <p:attrNameLst>
                                          <p:attrName>style.visibility</p:attrName>
                                        </p:attrNameLst>
                                      </p:cBhvr>
                                      <p:to>
                                        <p:strVal val="visible"/>
                                      </p:to>
                                    </p:set>
                                    <p:anim calcmode="lin" valueType="num">
                                      <p:cBhvr additive="base">
                                        <p:cTn id="88"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90" fill="hold">
                            <p:stCondLst>
                              <p:cond delay="1500"/>
                            </p:stCondLst>
                            <p:childTnLst>
                              <p:par>
                                <p:cTn id="91" presetID="2" presetClass="entr" presetSubtype="4" fill="hold" nodeType="afterEffect">
                                  <p:stCondLst>
                                    <p:cond delay="0"/>
                                  </p:stCondLst>
                                  <p:childTnLst>
                                    <p:set>
                                      <p:cBhvr>
                                        <p:cTn id="92" dur="1" fill="hold">
                                          <p:stCondLst>
                                            <p:cond delay="0"/>
                                          </p:stCondLst>
                                        </p:cTn>
                                        <p:tgtEl>
                                          <p:spTgt spid="34">
                                            <p:txEl>
                                              <p:pRg st="0" end="0"/>
                                            </p:txEl>
                                          </p:spTgt>
                                        </p:tgtEl>
                                        <p:attrNameLst>
                                          <p:attrName>style.visibility</p:attrName>
                                        </p:attrNameLst>
                                      </p:cBhvr>
                                      <p:to>
                                        <p:strVal val="visible"/>
                                      </p:to>
                                    </p:set>
                                    <p:anim calcmode="lin" valueType="num">
                                      <p:cBhvr additive="base">
                                        <p:cTn id="9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animBg="1"/>
      <p:bldP spid="2" grpId="0"/>
      <p:bldP spid="27" grpId="0" animBg="1"/>
      <p:bldP spid="19" grpId="0"/>
      <p:bldP spid="36" grpId="0" animBg="1"/>
      <p:bldP spid="3"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63888" y="5157192"/>
            <a:ext cx="5328592" cy="830997"/>
          </a:xfrm>
          <a:prstGeom prst="rect">
            <a:avLst/>
          </a:prstGeom>
          <a:noFill/>
        </p:spPr>
        <p:txBody>
          <a:bodyPr wrap="square" rtlCol="0">
            <a:spAutoFit/>
          </a:bodyPr>
          <a:lstStyle/>
          <a:p>
            <a:r>
              <a:rPr lang="en-US" sz="4800" b="1">
                <a:latin typeface="UTM Avo" pitchFamily="18" charset="0"/>
              </a:rPr>
              <a:t>ngọn đuốc</a:t>
            </a:r>
          </a:p>
        </p:txBody>
      </p:sp>
      <p:sp>
        <p:nvSpPr>
          <p:cNvPr id="4" name="TextBox 3"/>
          <p:cNvSpPr txBox="1">
            <a:spLocks noChangeArrowheads="1"/>
          </p:cNvSpPr>
          <p:nvPr/>
        </p:nvSpPr>
        <p:spPr bwMode="auto">
          <a:xfrm>
            <a:off x="5724128" y="5157192"/>
            <a:ext cx="151216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4800" b="1">
                <a:solidFill>
                  <a:srgbClr val="FF0000"/>
                </a:solidFill>
                <a:latin typeface="UTM Avo" pitchFamily="18" charset="0"/>
              </a:rPr>
              <a:t>uôc</a:t>
            </a:r>
            <a:endParaRPr lang="en-US" altLang="en-US" sz="4000" b="1">
              <a:solidFill>
                <a:srgbClr val="FF0000"/>
              </a:solidFill>
              <a:latin typeface="UTM Avo" pitchFamily="18" charset="0"/>
            </a:endParaRPr>
          </a:p>
        </p:txBody>
      </p:sp>
      <p:pic>
        <p:nvPicPr>
          <p:cNvPr id="5" name="Picture 4" descr="Screen Clipping"/>
          <p:cNvPicPr>
            <a:picLocks noChangeAspect="1"/>
          </p:cNvPicPr>
          <p:nvPr/>
        </p:nvPicPr>
        <p:blipFill rotWithShape="1">
          <a:blip r:embed="rId2">
            <a:extLst>
              <a:ext uri="{28A0092B-C50C-407E-A947-70E740481C1C}">
                <a14:useLocalDpi xmlns:a14="http://schemas.microsoft.com/office/drawing/2010/main" val="0"/>
              </a:ext>
            </a:extLst>
          </a:blip>
          <a:srcRect l="5118" t="61959" r="66831" b="14897"/>
          <a:stretch/>
        </p:blipFill>
        <p:spPr>
          <a:xfrm>
            <a:off x="1835696" y="836711"/>
            <a:ext cx="6480720" cy="3448075"/>
          </a:xfrm>
          <a:prstGeom prst="rect">
            <a:avLst/>
          </a:prstGeom>
        </p:spPr>
      </p:pic>
    </p:spTree>
    <p:extLst>
      <p:ext uri="{BB962C8B-B14F-4D97-AF65-F5344CB8AC3E}">
        <p14:creationId xmlns:p14="http://schemas.microsoft.com/office/powerpoint/2010/main" val="77826207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260648"/>
            <a:ext cx="7200800" cy="5567745"/>
          </a:xfrm>
          <a:prstGeom prst="rect">
            <a:avLst/>
          </a:prstGeom>
        </p:spPr>
      </p:pic>
      <p:sp>
        <p:nvSpPr>
          <p:cNvPr id="3" name="TextBox 2"/>
          <p:cNvSpPr txBox="1"/>
          <p:nvPr/>
        </p:nvSpPr>
        <p:spPr>
          <a:xfrm>
            <a:off x="2627784" y="6021288"/>
            <a:ext cx="3672408" cy="769441"/>
          </a:xfrm>
          <a:prstGeom prst="rect">
            <a:avLst/>
          </a:prstGeom>
          <a:noFill/>
        </p:spPr>
        <p:txBody>
          <a:bodyPr wrap="square" rtlCol="0">
            <a:spAutoFit/>
          </a:bodyPr>
          <a:lstStyle/>
          <a:p>
            <a:pPr algn="ctr"/>
            <a:r>
              <a:rPr lang="en-US" sz="4400" dirty="0" err="1">
                <a:latin typeface="UTM Avo" pitchFamily="18" charset="0"/>
                <a:cs typeface="Times New Roman" panose="02020603050405020304" pitchFamily="18" charset="0"/>
              </a:rPr>
              <a:t>ngọn</a:t>
            </a:r>
            <a:r>
              <a:rPr lang="en-US" sz="4400" dirty="0">
                <a:latin typeface="UTM Avo" pitchFamily="18" charset="0"/>
                <a:cs typeface="Times New Roman" panose="02020603050405020304" pitchFamily="18" charset="0"/>
              </a:rPr>
              <a:t> </a:t>
            </a:r>
            <a:r>
              <a:rPr lang="en-US" sz="4400" dirty="0" err="1">
                <a:latin typeface="UTM Avo" pitchFamily="18" charset="0"/>
                <a:cs typeface="Times New Roman" panose="02020603050405020304" pitchFamily="18" charset="0"/>
              </a:rPr>
              <a:t>đuốc</a:t>
            </a:r>
            <a:endParaRPr lang="en-US" sz="4400" dirty="0">
              <a:latin typeface="UTM Avo" pitchFamily="18" charset="0"/>
              <a:cs typeface="Times New Roman" panose="02020603050405020304" pitchFamily="18" charset="0"/>
            </a:endParaRPr>
          </a:p>
        </p:txBody>
      </p:sp>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63888" y="5157192"/>
            <a:ext cx="5328592" cy="830997"/>
          </a:xfrm>
          <a:prstGeom prst="rect">
            <a:avLst/>
          </a:prstGeom>
          <a:noFill/>
        </p:spPr>
        <p:txBody>
          <a:bodyPr wrap="square" rtlCol="0">
            <a:spAutoFit/>
          </a:bodyPr>
          <a:lstStyle/>
          <a:p>
            <a:r>
              <a:rPr lang="en-US" sz="4800" b="1">
                <a:latin typeface="UTM Avo" pitchFamily="18" charset="0"/>
              </a:rPr>
              <a:t>viên thuốc</a:t>
            </a:r>
          </a:p>
        </p:txBody>
      </p:sp>
      <p:sp>
        <p:nvSpPr>
          <p:cNvPr id="4" name="TextBox 3"/>
          <p:cNvSpPr txBox="1">
            <a:spLocks noChangeArrowheads="1"/>
          </p:cNvSpPr>
          <p:nvPr/>
        </p:nvSpPr>
        <p:spPr bwMode="auto">
          <a:xfrm>
            <a:off x="5580112" y="5157192"/>
            <a:ext cx="151216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4800" b="1">
                <a:solidFill>
                  <a:srgbClr val="FF0000"/>
                </a:solidFill>
                <a:latin typeface="UTM Avo" pitchFamily="18" charset="0"/>
              </a:rPr>
              <a:t>uôc</a:t>
            </a:r>
            <a:endParaRPr lang="en-US" altLang="en-US" sz="4000" b="1">
              <a:solidFill>
                <a:srgbClr val="FF0000"/>
              </a:solidFill>
              <a:latin typeface="UTM Avo" pitchFamily="18" charset="0"/>
            </a:endParaRPr>
          </a:p>
        </p:txBody>
      </p:sp>
      <p:pic>
        <p:nvPicPr>
          <p:cNvPr id="6" name="Picture 5" descr="Screen Clipping"/>
          <p:cNvPicPr>
            <a:picLocks noChangeAspect="1"/>
          </p:cNvPicPr>
          <p:nvPr/>
        </p:nvPicPr>
        <p:blipFill rotWithShape="1">
          <a:blip r:embed="rId2">
            <a:extLst>
              <a:ext uri="{28A0092B-C50C-407E-A947-70E740481C1C}">
                <a14:useLocalDpi xmlns:a14="http://schemas.microsoft.com/office/drawing/2010/main" val="0"/>
              </a:ext>
            </a:extLst>
          </a:blip>
          <a:srcRect l="34836" t="60844" r="30328" b="15176"/>
          <a:stretch/>
        </p:blipFill>
        <p:spPr>
          <a:xfrm>
            <a:off x="1503512" y="1052736"/>
            <a:ext cx="7299540" cy="3240360"/>
          </a:xfrm>
          <a:prstGeom prst="rect">
            <a:avLst/>
          </a:prstGeom>
        </p:spPr>
      </p:pic>
    </p:spTree>
    <p:extLst>
      <p:ext uri="{BB962C8B-B14F-4D97-AF65-F5344CB8AC3E}">
        <p14:creationId xmlns:p14="http://schemas.microsoft.com/office/powerpoint/2010/main" val="170041781"/>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332656"/>
            <a:ext cx="8208912" cy="5328592"/>
          </a:xfrm>
          <a:prstGeom prst="rect">
            <a:avLst/>
          </a:prstGeom>
        </p:spPr>
      </p:pic>
      <p:sp>
        <p:nvSpPr>
          <p:cNvPr id="3" name="TextBox 2"/>
          <p:cNvSpPr txBox="1"/>
          <p:nvPr/>
        </p:nvSpPr>
        <p:spPr>
          <a:xfrm>
            <a:off x="2267744" y="5805264"/>
            <a:ext cx="4104456" cy="830997"/>
          </a:xfrm>
          <a:prstGeom prst="rect">
            <a:avLst/>
          </a:prstGeom>
          <a:noFill/>
        </p:spPr>
        <p:txBody>
          <a:bodyPr wrap="square" rtlCol="0">
            <a:spAutoFit/>
          </a:bodyPr>
          <a:lstStyle/>
          <a:p>
            <a:pPr algn="ctr"/>
            <a:r>
              <a:rPr lang="en-US" sz="4800" dirty="0" err="1">
                <a:latin typeface="UTM Avo" pitchFamily="18" charset="0"/>
                <a:cs typeface="Times New Roman" panose="02020603050405020304" pitchFamily="18" charset="0"/>
              </a:rPr>
              <a:t>viên</a:t>
            </a:r>
            <a:r>
              <a:rPr lang="en-US" sz="4800" dirty="0">
                <a:latin typeface="UTM Avo" pitchFamily="18" charset="0"/>
                <a:cs typeface="Times New Roman" panose="02020603050405020304" pitchFamily="18" charset="0"/>
              </a:rPr>
              <a:t> </a:t>
            </a:r>
            <a:r>
              <a:rPr lang="en-US" sz="4800" dirty="0" err="1">
                <a:latin typeface="UTM Avo" pitchFamily="18" charset="0"/>
                <a:cs typeface="Times New Roman" panose="02020603050405020304" pitchFamily="18" charset="0"/>
              </a:rPr>
              <a:t>thuốc</a:t>
            </a:r>
            <a:endParaRPr lang="en-US" sz="4800" dirty="0">
              <a:latin typeface="UTM Avo" pitchFamily="18" charset="0"/>
              <a:cs typeface="Times New Roman" panose="02020603050405020304" pitchFamily="18" charset="0"/>
            </a:endParaRPr>
          </a:p>
        </p:txBody>
      </p:sp>
    </p:spTree>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63888" y="5157192"/>
            <a:ext cx="5328592" cy="830997"/>
          </a:xfrm>
          <a:prstGeom prst="rect">
            <a:avLst/>
          </a:prstGeom>
          <a:noFill/>
        </p:spPr>
        <p:txBody>
          <a:bodyPr wrap="square" rtlCol="0">
            <a:spAutoFit/>
          </a:bodyPr>
          <a:lstStyle/>
          <a:p>
            <a:r>
              <a:rPr lang="en-US" sz="4800" b="1">
                <a:latin typeface="UTM Avo" pitchFamily="18" charset="0"/>
              </a:rPr>
              <a:t>con chuột</a:t>
            </a:r>
          </a:p>
        </p:txBody>
      </p:sp>
      <p:sp>
        <p:nvSpPr>
          <p:cNvPr id="4" name="TextBox 3"/>
          <p:cNvSpPr txBox="1">
            <a:spLocks noChangeArrowheads="1"/>
          </p:cNvSpPr>
          <p:nvPr/>
        </p:nvSpPr>
        <p:spPr bwMode="auto">
          <a:xfrm>
            <a:off x="5580112" y="5157192"/>
            <a:ext cx="151216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4800" b="1">
                <a:solidFill>
                  <a:srgbClr val="FF0000"/>
                </a:solidFill>
                <a:latin typeface="UTM Avo" pitchFamily="18" charset="0"/>
              </a:rPr>
              <a:t>uôt</a:t>
            </a:r>
            <a:endParaRPr lang="en-US" altLang="en-US" sz="4000" b="1">
              <a:solidFill>
                <a:srgbClr val="FF0000"/>
              </a:solidFill>
              <a:latin typeface="UTM Avo" pitchFamily="18" charset="0"/>
            </a:endParaRPr>
          </a:p>
        </p:txBody>
      </p:sp>
      <p:pic>
        <p:nvPicPr>
          <p:cNvPr id="5" name="Picture 4" descr="Screen Clipping"/>
          <p:cNvPicPr>
            <a:picLocks noChangeAspect="1"/>
          </p:cNvPicPr>
          <p:nvPr/>
        </p:nvPicPr>
        <p:blipFill rotWithShape="1">
          <a:blip r:embed="rId2">
            <a:extLst>
              <a:ext uri="{28A0092B-C50C-407E-A947-70E740481C1C}">
                <a14:useLocalDpi xmlns:a14="http://schemas.microsoft.com/office/drawing/2010/main" val="0"/>
              </a:ext>
            </a:extLst>
          </a:blip>
          <a:srcRect l="69132" t="61959" r="5154" b="15454"/>
          <a:stretch/>
        </p:blipFill>
        <p:spPr>
          <a:xfrm>
            <a:off x="1763688" y="1340768"/>
            <a:ext cx="5720636" cy="3240360"/>
          </a:xfrm>
          <a:prstGeom prst="rect">
            <a:avLst/>
          </a:prstGeom>
        </p:spPr>
      </p:pic>
    </p:spTree>
    <p:extLst>
      <p:ext uri="{BB962C8B-B14F-4D97-AF65-F5344CB8AC3E}">
        <p14:creationId xmlns:p14="http://schemas.microsoft.com/office/powerpoint/2010/main" val="216773859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476673"/>
            <a:ext cx="8064895" cy="5129094"/>
          </a:xfrm>
          <a:prstGeom prst="rect">
            <a:avLst/>
          </a:prstGeom>
        </p:spPr>
      </p:pic>
      <p:sp>
        <p:nvSpPr>
          <p:cNvPr id="3" name="TextBox 2"/>
          <p:cNvSpPr txBox="1"/>
          <p:nvPr/>
        </p:nvSpPr>
        <p:spPr>
          <a:xfrm>
            <a:off x="2461886" y="5624546"/>
            <a:ext cx="3960440" cy="923330"/>
          </a:xfrm>
          <a:prstGeom prst="rect">
            <a:avLst/>
          </a:prstGeom>
          <a:noFill/>
        </p:spPr>
        <p:txBody>
          <a:bodyPr wrap="square" rtlCol="0">
            <a:spAutoFit/>
          </a:bodyPr>
          <a:lstStyle/>
          <a:p>
            <a:pPr algn="ctr"/>
            <a:r>
              <a:rPr lang="en-US" sz="5400" dirty="0">
                <a:latin typeface="Times New Roman" panose="02020603050405020304" pitchFamily="18" charset="0"/>
                <a:cs typeface="Times New Roman" panose="02020603050405020304" pitchFamily="18" charset="0"/>
              </a:rPr>
              <a:t>con </a:t>
            </a:r>
            <a:r>
              <a:rPr lang="en-US" sz="5400" dirty="0" err="1">
                <a:latin typeface="Times New Roman" panose="02020603050405020304" pitchFamily="18" charset="0"/>
                <a:cs typeface="Times New Roman" panose="02020603050405020304" pitchFamily="18" charset="0"/>
              </a:rPr>
              <a:t>chuột</a:t>
            </a:r>
            <a:endParaRPr lang="en-US" sz="5400" dirty="0">
              <a:latin typeface="Times New Roman" panose="02020603050405020304" pitchFamily="18" charset="0"/>
              <a:cs typeface="Times New Roman" panose="02020603050405020304" pitchFamily="18" charset="0"/>
            </a:endParaRPr>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TotalTime>
  <Words>87</Words>
  <Application>Microsoft Office PowerPoint</Application>
  <PresentationFormat>On-screen Show (4:3)</PresentationFormat>
  <Paragraphs>46</Paragraphs>
  <Slides>15</Slides>
  <Notes>0</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18</cp:revision>
  <dcterms:created xsi:type="dcterms:W3CDTF">2020-08-21T17:40:00Z</dcterms:created>
  <dcterms:modified xsi:type="dcterms:W3CDTF">2024-11-26T01:34:25Z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